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60" r:id="rId4"/>
    <p:sldId id="264" r:id="rId5"/>
    <p:sldId id="265" r:id="rId6"/>
    <p:sldId id="273" r:id="rId7"/>
    <p:sldId id="270" r:id="rId8"/>
    <p:sldId id="268" r:id="rId9"/>
    <p:sldId id="269" r:id="rId10"/>
    <p:sldId id="271" r:id="rId11"/>
    <p:sldId id="272" r:id="rId12"/>
    <p:sldId id="266" r:id="rId13"/>
    <p:sldId id="267" r:id="rId14"/>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0DA6"/>
    <a:srgbClr val="94D8F3"/>
    <a:srgbClr val="CF88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14"/>
    <p:restoredTop sz="52698"/>
  </p:normalViewPr>
  <p:slideViewPr>
    <p:cSldViewPr snapToGrid="0">
      <p:cViewPr varScale="1">
        <p:scale>
          <a:sx n="100" d="100"/>
          <a:sy n="100" d="100"/>
        </p:scale>
        <p:origin x="160" y="1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127" d="100"/>
          <a:sy n="127" d="100"/>
        </p:scale>
        <p:origin x="418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01CC97-EF4B-C445-AF26-52CF24E66C46}" type="datetimeFigureOut">
              <a:rPr lang="da-DK" smtClean="0"/>
              <a:t>30.08.2026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59D80-B594-CE41-B216-B4A9FAC868DF}" type="slidenum">
              <a:rPr lang="da-DK" smtClean="0"/>
              <a:t>‹nr.›</a:t>
            </a:fld>
            <a:endParaRPr lang="da-DK"/>
          </a:p>
        </p:txBody>
      </p:sp>
    </p:spTree>
    <p:extLst>
      <p:ext uri="{BB962C8B-B14F-4D97-AF65-F5344CB8AC3E}">
        <p14:creationId xmlns:p14="http://schemas.microsoft.com/office/powerpoint/2010/main" val="966712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Dine noter her:</a:t>
            </a:r>
          </a:p>
        </p:txBody>
      </p:sp>
      <p:sp>
        <p:nvSpPr>
          <p:cNvPr id="4" name="Pladsholder til slidenummer 3"/>
          <p:cNvSpPr>
            <a:spLocks noGrp="1"/>
          </p:cNvSpPr>
          <p:nvPr>
            <p:ph type="sldNum" sz="quarter" idx="5"/>
          </p:nvPr>
        </p:nvSpPr>
        <p:spPr/>
        <p:txBody>
          <a:bodyPr/>
          <a:lstStyle/>
          <a:p>
            <a:fld id="{56959D80-B594-CE41-B216-B4A9FAC868DF}" type="slidenum">
              <a:rPr lang="da-DK" smtClean="0"/>
              <a:t>1</a:t>
            </a:fld>
            <a:endParaRPr lang="da-DK"/>
          </a:p>
        </p:txBody>
      </p:sp>
    </p:spTree>
    <p:extLst>
      <p:ext uri="{BB962C8B-B14F-4D97-AF65-F5344CB8AC3E}">
        <p14:creationId xmlns:p14="http://schemas.microsoft.com/office/powerpoint/2010/main" val="3694687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6959D80-B594-CE41-B216-B4A9FAC868DF}" type="slidenum">
              <a:rPr lang="da-DK" smtClean="0"/>
              <a:t>2</a:t>
            </a:fld>
            <a:endParaRPr lang="da-DK"/>
          </a:p>
        </p:txBody>
      </p:sp>
    </p:spTree>
    <p:extLst>
      <p:ext uri="{BB962C8B-B14F-4D97-AF65-F5344CB8AC3E}">
        <p14:creationId xmlns:p14="http://schemas.microsoft.com/office/powerpoint/2010/main" val="3561826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solidFill>
                  <a:srgbClr val="FF0000"/>
                </a:solidFill>
              </a:rPr>
              <a:t>Statistik</a:t>
            </a:r>
          </a:p>
          <a:p>
            <a:r>
              <a:rPr lang="da-DK" dirty="0">
                <a:solidFill>
                  <a:srgbClr val="FF0000"/>
                </a:solidFill>
              </a:rPr>
              <a:t>I 2025 var der over 170 deltagere (180 pladser) til 36% af gudstjenesterne.</a:t>
            </a:r>
          </a:p>
          <a:p>
            <a:endParaRPr lang="da-DK" dirty="0">
              <a:solidFill>
                <a:srgbClr val="FF0000"/>
              </a:solidFill>
            </a:endParaRPr>
          </a:p>
          <a:p>
            <a:r>
              <a:rPr lang="da-DK" b="1" dirty="0">
                <a:solidFill>
                  <a:srgbClr val="FF0000"/>
                </a:solidFill>
              </a:rPr>
              <a:t>Kort om den reelle pladsmangel</a:t>
            </a:r>
          </a:p>
          <a:p>
            <a:r>
              <a:rPr lang="da-DK" dirty="0">
                <a:solidFill>
                  <a:srgbClr val="FF0000"/>
                </a:solidFill>
              </a:rPr>
              <a:t>Baseret på spørgeskemaundersøgelsen i Herning Bykirke er der en betydelig andel af medlemmerne, der oplever de fysiske rammer og mængden af mennesker som en barriere for deres fremmøde (barriere er ikke det samme som at man ikke kommer, men det er en reel udfordring og nogle gange en årsag til ikke at komme til gudstjeneste).</a:t>
            </a:r>
          </a:p>
          <a:p>
            <a:endParaRPr lang="da-DK" b="1" dirty="0">
              <a:solidFill>
                <a:srgbClr val="FF0000"/>
              </a:solidFill>
            </a:endParaRPr>
          </a:p>
          <a:p>
            <a:r>
              <a:rPr lang="da-DK" b="1" dirty="0">
                <a:solidFill>
                  <a:srgbClr val="FF0000"/>
                </a:solidFill>
              </a:rPr>
              <a:t>Nogle konkrete tal fra spørgeskemaundersøgelsen</a:t>
            </a:r>
          </a:p>
          <a:p>
            <a:pPr marL="171450" indent="-171450">
              <a:buFont typeface="Arial" panose="020B0604020202020204" pitchFamily="34" charset="0"/>
              <a:buChar char="•"/>
            </a:pPr>
            <a:r>
              <a:rPr lang="da-DK" dirty="0">
                <a:solidFill>
                  <a:srgbClr val="FF0000"/>
                </a:solidFill>
              </a:rPr>
              <a:t>57 personer, hvilket svarer til ca. 61 % af alle respondenter (57 ud af 93), angiver, at de indimellem bliver hjemme på grund af enten trængsel i lokalerne eller fordi det er uoverskueligt med mange mennesker (det er selvfølgelig ikke den eneste grund, men det er en af dem).</a:t>
            </a:r>
          </a:p>
          <a:p>
            <a:pPr marL="171450" indent="-171450">
              <a:buFont typeface="Arial" panose="020B0604020202020204" pitchFamily="34" charset="0"/>
              <a:buChar char="•"/>
            </a:pPr>
            <a:r>
              <a:rPr lang="da-DK" dirty="0">
                <a:solidFill>
                  <a:srgbClr val="FF0000"/>
                </a:solidFill>
              </a:rPr>
              <a:t>41 personer (ca. 44 %) peger specifikt på, at der er for trangt i lokalerne som en årsag til fravær.</a:t>
            </a:r>
          </a:p>
          <a:p>
            <a:pPr marL="171450" indent="-171450">
              <a:buFont typeface="Arial" panose="020B0604020202020204" pitchFamily="34" charset="0"/>
              <a:buChar char="•"/>
            </a:pPr>
            <a:r>
              <a:rPr lang="da-DK" dirty="0">
                <a:solidFill>
                  <a:srgbClr val="FF0000"/>
                </a:solidFill>
              </a:rPr>
              <a:t>36 personer (ca. 39 %) angiver, at det er uoverskueligt med så mange mennesker som en grund til at blive hjemme.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solidFill>
                  <a:srgbClr val="FF0000"/>
                </a:solidFill>
              </a:rPr>
              <a:t>Denne oplevelse af pladsmangel bekræftes af kirkens statistikker, som viser, at gennemsnitsfremmødet ved gudstjenester med dåb er på 185 personer, hvilket overskrider kirkesalens maksimale kapacitet på 180 personer. </a:t>
            </a:r>
          </a:p>
          <a:p>
            <a:pPr marL="171450" indent="-171450">
              <a:buFont typeface="Arial" panose="020B0604020202020204" pitchFamily="34" charset="0"/>
              <a:buChar char="•"/>
            </a:pPr>
            <a:endParaRPr lang="da-DK" dirty="0">
              <a:solidFill>
                <a:srgbClr val="FF0000"/>
              </a:solidFill>
            </a:endParaRPr>
          </a:p>
          <a:p>
            <a:pPr marL="0" indent="0">
              <a:buFont typeface="Arial" panose="020B0604020202020204" pitchFamily="34" charset="0"/>
              <a:buNone/>
            </a:pPr>
            <a:r>
              <a:rPr lang="da-DK" b="1" dirty="0">
                <a:solidFill>
                  <a:srgbClr val="FF0000"/>
                </a:solidFill>
              </a:rPr>
              <a:t>Indsigt fra kilderne</a:t>
            </a:r>
          </a:p>
          <a:p>
            <a:pPr marL="0" indent="0">
              <a:buFont typeface="Arial" panose="020B0604020202020204" pitchFamily="34" charset="0"/>
              <a:buNone/>
            </a:pPr>
            <a:r>
              <a:rPr lang="da-DK" dirty="0">
                <a:solidFill>
                  <a:srgbClr val="FF0000"/>
                </a:solidFill>
              </a:rPr>
              <a:t>3 respondenter knytter i deres kommentarer deres fravær direkte til denne usikkerhed om pladsen; en respondent nævner f.eks., at de får lyst til at tage hjem med det samme, hvis de kun kan få en plads i foyeren. En anden anonym respondent vælger helt at blive hjemme, hvis de ved, der er mange mennesker: "Hvis jeg ved at det er dåb, springer vi gudstjenesten over den søndag"</a:t>
            </a:r>
          </a:p>
          <a:p>
            <a:endParaRPr lang="da-DK" dirty="0"/>
          </a:p>
          <a:p>
            <a:r>
              <a:rPr lang="da-DK" b="1" dirty="0"/>
              <a:t>80%-grænsen</a:t>
            </a:r>
          </a:p>
          <a:p>
            <a:r>
              <a:rPr lang="da-DK" dirty="0"/>
              <a:t>Dette er en erfaringsbaseret (ikke forskningsunderstøttet) tommelfingerregel fra kirke- og menighedsrådgivning, der siger, at når kirkerummet ser mere end 80% fyldt ud, når man kommer ind ad døren, vil det opleves proppet, og dén oplevelse kan virke hæmmende på folks lyst til blive.</a:t>
            </a:r>
          </a:p>
        </p:txBody>
      </p:sp>
      <p:sp>
        <p:nvSpPr>
          <p:cNvPr id="4" name="Pladsholder til slidenummer 3"/>
          <p:cNvSpPr>
            <a:spLocks noGrp="1"/>
          </p:cNvSpPr>
          <p:nvPr>
            <p:ph type="sldNum" sz="quarter" idx="5"/>
          </p:nvPr>
        </p:nvSpPr>
        <p:spPr/>
        <p:txBody>
          <a:bodyPr/>
          <a:lstStyle/>
          <a:p>
            <a:fld id="{56959D80-B594-CE41-B216-B4A9FAC868DF}" type="slidenum">
              <a:rPr lang="da-DK" smtClean="0"/>
              <a:t>3</a:t>
            </a:fld>
            <a:endParaRPr lang="da-DK"/>
          </a:p>
        </p:txBody>
      </p:sp>
    </p:spTree>
    <p:extLst>
      <p:ext uri="{BB962C8B-B14F-4D97-AF65-F5344CB8AC3E}">
        <p14:creationId xmlns:p14="http://schemas.microsoft.com/office/powerpoint/2010/main" val="1247529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Hvorfor lejer vi os ikke bare ind?</a:t>
            </a:r>
          </a:p>
          <a:p>
            <a:r>
              <a:rPr lang="da-DK" dirty="0"/>
              <a:t>Fordi de specifikke funktioner og rum, vi har brug for, vil kræve større ombygning. Vores erfaring viser, at det er urealistisk at satse på den mulighed.</a:t>
            </a:r>
          </a:p>
          <a:p>
            <a:endParaRPr lang="da-DK" dirty="0"/>
          </a:p>
          <a:p>
            <a:r>
              <a:rPr lang="da-DK" b="1" dirty="0"/>
              <a:t>Hvorfor udvider vi ikke på Poppelvej?</a:t>
            </a:r>
          </a:p>
          <a:p>
            <a:r>
              <a:rPr lang="da-DK" dirty="0"/>
              <a:t>Det er blevet undersøgt både at udnytte kælderen og bygge ud, men indtil videre har det været voldsomt dyrt (og det kræver stadig startkapital).</a:t>
            </a:r>
          </a:p>
          <a:p>
            <a:endParaRPr lang="da-DK" dirty="0"/>
          </a:p>
          <a:p>
            <a:r>
              <a:rPr lang="da-DK" b="1" dirty="0"/>
              <a:t>Hvad sker der med de indsamlede penge, hvis projektet ikke bliver til noget?</a:t>
            </a:r>
          </a:p>
          <a:p>
            <a:r>
              <a:rPr lang="da-DK" dirty="0"/>
              <a:t>Man kan ikke kan få pengene tilbage fra kirken, hvis projektet af den ene eller den anden grund falder til jorden undervejs i processen. Derfor går vi kun går i gang, når vi har tilsagn om så mange penge, at vi virkelig tror på, at det kan lykkes.</a:t>
            </a:r>
          </a:p>
          <a:p>
            <a:endParaRPr lang="da-DK" dirty="0"/>
          </a:p>
          <a:p>
            <a:r>
              <a:rPr lang="da-DK" b="1" dirty="0"/>
              <a:t>Konklusion</a:t>
            </a:r>
          </a:p>
          <a:p>
            <a:r>
              <a:rPr lang="da-DK" dirty="0"/>
              <a:t>Når vi har samlet penge sammen, begynder vi at kigge på bygninger, ikke før.</a:t>
            </a:r>
          </a:p>
        </p:txBody>
      </p:sp>
      <p:sp>
        <p:nvSpPr>
          <p:cNvPr id="4" name="Pladsholder til slidenummer 3"/>
          <p:cNvSpPr>
            <a:spLocks noGrp="1"/>
          </p:cNvSpPr>
          <p:nvPr>
            <p:ph type="sldNum" sz="quarter" idx="5"/>
          </p:nvPr>
        </p:nvSpPr>
        <p:spPr/>
        <p:txBody>
          <a:bodyPr/>
          <a:lstStyle/>
          <a:p>
            <a:fld id="{56959D80-B594-CE41-B216-B4A9FAC868DF}" type="slidenum">
              <a:rPr lang="da-DK" smtClean="0"/>
              <a:t>4</a:t>
            </a:fld>
            <a:endParaRPr lang="da-DK"/>
          </a:p>
        </p:txBody>
      </p:sp>
    </p:spTree>
    <p:extLst>
      <p:ext uri="{BB962C8B-B14F-4D97-AF65-F5344CB8AC3E}">
        <p14:creationId xmlns:p14="http://schemas.microsoft.com/office/powerpoint/2010/main" val="1230495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7FA30-0171-E57C-EC8B-C1C1E877CE3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C270A1E-A4A7-1369-B2FC-FEC26A107E0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F97D003-7D92-CD35-44C2-CDB62533D90C}"/>
              </a:ext>
            </a:extLst>
          </p:cNvPr>
          <p:cNvSpPr>
            <a:spLocks noGrp="1"/>
          </p:cNvSpPr>
          <p:nvPr>
            <p:ph type="body" idx="1"/>
          </p:nvPr>
        </p:nvSpPr>
        <p:spPr/>
        <p:txBody>
          <a:bodyPr/>
          <a:lstStyle/>
          <a:p>
            <a:r>
              <a:rPr lang="da-DK" b="1" dirty="0"/>
              <a:t>12 </a:t>
            </a:r>
            <a:r>
              <a:rPr lang="da-DK" b="1" dirty="0" err="1"/>
              <a:t>mio</a:t>
            </a:r>
            <a:endParaRPr lang="da-DK" b="1" dirty="0"/>
          </a:p>
          <a:p>
            <a:r>
              <a:rPr lang="da-DK" dirty="0"/>
              <a:t>De 12 </a:t>
            </a:r>
            <a:r>
              <a:rPr lang="da-DK" dirty="0" err="1"/>
              <a:t>mio</a:t>
            </a:r>
            <a:r>
              <a:rPr lang="da-DK" dirty="0"/>
              <a:t> er estimeret ud fra vores behov for plads (ca. </a:t>
            </a:r>
            <a:r>
              <a:rPr lang="da-DK"/>
              <a:t>1.600 m2) i </a:t>
            </a:r>
            <a:r>
              <a:rPr lang="da-DK" dirty="0"/>
              <a:t>en lokalitet inden for Herning byskilt + Tjørring. Vi forventer, at vi med 12 </a:t>
            </a:r>
            <a:r>
              <a:rPr lang="da-DK" dirty="0" err="1"/>
              <a:t>mio</a:t>
            </a:r>
            <a:r>
              <a:rPr lang="da-DK" dirty="0"/>
              <a:t> ”i kassen” suppleret med de sparede nuværende lejeudgifter kan finansiere køb og drift af nyt domicil.</a:t>
            </a:r>
          </a:p>
          <a:p>
            <a:endParaRPr lang="da-DK" dirty="0"/>
          </a:p>
          <a:p>
            <a:r>
              <a:rPr lang="da-DK" b="1" dirty="0"/>
              <a:t>Tidsperspektiv</a:t>
            </a:r>
          </a:p>
          <a:p>
            <a:r>
              <a:rPr lang="da-DK" dirty="0"/>
              <a:t>Om alt går vel, sidder vi om 10 år i en kirke, der er købt og betalt.</a:t>
            </a:r>
            <a:endParaRPr lang="da-DK" dirty="0">
              <a:solidFill>
                <a:srgbClr val="FF0000"/>
              </a:solidFill>
            </a:endParaRPr>
          </a:p>
        </p:txBody>
      </p:sp>
      <p:sp>
        <p:nvSpPr>
          <p:cNvPr id="4" name="Pladsholder til slidenummer 3">
            <a:extLst>
              <a:ext uri="{FF2B5EF4-FFF2-40B4-BE49-F238E27FC236}">
                <a16:creationId xmlns:a16="http://schemas.microsoft.com/office/drawing/2014/main" id="{40F5F834-6A29-130B-8638-9B112FC7D24C}"/>
              </a:ext>
            </a:extLst>
          </p:cNvPr>
          <p:cNvSpPr>
            <a:spLocks noGrp="1"/>
          </p:cNvSpPr>
          <p:nvPr>
            <p:ph type="sldNum" sz="quarter" idx="5"/>
          </p:nvPr>
        </p:nvSpPr>
        <p:spPr/>
        <p:txBody>
          <a:bodyPr/>
          <a:lstStyle/>
          <a:p>
            <a:fld id="{56959D80-B594-CE41-B216-B4A9FAC868DF}" type="slidenum">
              <a:rPr lang="da-DK" smtClean="0"/>
              <a:t>5</a:t>
            </a:fld>
            <a:endParaRPr lang="da-DK"/>
          </a:p>
        </p:txBody>
      </p:sp>
    </p:spTree>
    <p:extLst>
      <p:ext uri="{BB962C8B-B14F-4D97-AF65-F5344CB8AC3E}">
        <p14:creationId xmlns:p14="http://schemas.microsoft.com/office/powerpoint/2010/main" val="195775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CE9D3-3974-72D7-D7B6-7F168F3B657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81E3EB0-BE68-0610-8BA0-1E4E4C415BE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DFEEDCE-B83D-6BDA-31FC-D708A7A197C7}"/>
              </a:ext>
            </a:extLst>
          </p:cNvPr>
          <p:cNvSpPr>
            <a:spLocks noGrp="1"/>
          </p:cNvSpPr>
          <p:nvPr>
            <p:ph type="body" idx="1"/>
          </p:nvPr>
        </p:nvSpPr>
        <p:spPr/>
        <p:txBody>
          <a:bodyPr/>
          <a:lstStyle/>
          <a:p>
            <a:r>
              <a:rPr lang="da-DK" b="1" dirty="0"/>
              <a:t>Overordnet tidsplan</a:t>
            </a:r>
          </a:p>
          <a:p>
            <a:r>
              <a:rPr lang="da-DK" dirty="0"/>
              <a:t>Tanken er, at 2026 primært skal bruges til information og indsamling af tilsagn fra hele menigheden, så vi en gang hen mod slutningen af året kan træffe en endelig beslutning om, om vi skal gå i gang med dette eller ej. I løbet af de to næste år, skal vi så have samlet en masse penge ind, så vi omkring nytår 2029 forhåbentlig kan låne resten af det, vi har brug for, og er klar til at købe noget.</a:t>
            </a:r>
          </a:p>
          <a:p>
            <a:endParaRPr lang="da-DK" dirty="0"/>
          </a:p>
          <a:p>
            <a:r>
              <a:rPr lang="da-DK" sz="1200" b="0" i="0" u="none" strike="noStrike" kern="1200" dirty="0">
                <a:solidFill>
                  <a:schemeClr val="tx1"/>
                </a:solidFill>
                <a:effectLst/>
                <a:latin typeface="+mn-lt"/>
                <a:ea typeface="+mn-ea"/>
                <a:cs typeface="+mn-cs"/>
              </a:rPr>
              <a:t>I løbet af efteråret vil vi indsamle tilbagemeldinger fra alle medlemmer om, hvor meget </a:t>
            </a:r>
            <a:r>
              <a:rPr lang="da-DK" dirty="0"/>
              <a:t>man er i stand til at give til bygningsprojektet, og hvordan man ønsker at gøre det.</a:t>
            </a:r>
          </a:p>
          <a:p>
            <a:endParaRPr lang="da-DK" dirty="0"/>
          </a:p>
          <a:p>
            <a:r>
              <a:rPr lang="da-DK" dirty="0"/>
              <a:t>Vi har endnu ikke fastlagt en dato for, hvornår vi gør status på tilsagnene, hvor mange af medlemmerne, vi skal have modtaget en tilbagemelding fra, eller hvor stor en del af beløbet, vi skal have fået tilsagn om, for at selve indsamlingen sættes i gang til nytår.</a:t>
            </a:r>
          </a:p>
          <a:p>
            <a:endParaRPr lang="da-DK" dirty="0"/>
          </a:p>
          <a:p>
            <a:r>
              <a:rPr lang="da-DK" dirty="0"/>
              <a:t>Følg med på </a:t>
            </a:r>
            <a:r>
              <a:rPr lang="da-DK" dirty="0" err="1"/>
              <a:t>www.herningbykirke.dk</a:t>
            </a:r>
            <a:r>
              <a:rPr lang="da-DK" dirty="0"/>
              <a:t>/</a:t>
            </a:r>
            <a:r>
              <a:rPr lang="da-DK" dirty="0" err="1"/>
              <a:t>nykirke</a:t>
            </a:r>
            <a:r>
              <a:rPr lang="da-DK" dirty="0"/>
              <a:t>, hvor I kan se status på tilsagn og indsamlinger og finde informationer og svar på forhåbentlig alle de spørgsmål, I kan finde på at stille undervejs.</a:t>
            </a:r>
            <a:endParaRPr lang="da-DK" dirty="0">
              <a:solidFill>
                <a:srgbClr val="FF0000"/>
              </a:solidFill>
            </a:endParaRPr>
          </a:p>
        </p:txBody>
      </p:sp>
      <p:sp>
        <p:nvSpPr>
          <p:cNvPr id="4" name="Pladsholder til slidenummer 3">
            <a:extLst>
              <a:ext uri="{FF2B5EF4-FFF2-40B4-BE49-F238E27FC236}">
                <a16:creationId xmlns:a16="http://schemas.microsoft.com/office/drawing/2014/main" id="{EFC96533-9969-DD8F-B9F2-35B649F483BA}"/>
              </a:ext>
            </a:extLst>
          </p:cNvPr>
          <p:cNvSpPr>
            <a:spLocks noGrp="1"/>
          </p:cNvSpPr>
          <p:nvPr>
            <p:ph type="sldNum" sz="quarter" idx="5"/>
          </p:nvPr>
        </p:nvSpPr>
        <p:spPr/>
        <p:txBody>
          <a:bodyPr/>
          <a:lstStyle/>
          <a:p>
            <a:fld id="{56959D80-B594-CE41-B216-B4A9FAC868DF}" type="slidenum">
              <a:rPr lang="da-DK" smtClean="0"/>
              <a:t>6</a:t>
            </a:fld>
            <a:endParaRPr lang="da-DK"/>
          </a:p>
        </p:txBody>
      </p:sp>
    </p:spTree>
    <p:extLst>
      <p:ext uri="{BB962C8B-B14F-4D97-AF65-F5344CB8AC3E}">
        <p14:creationId xmlns:p14="http://schemas.microsoft.com/office/powerpoint/2010/main" val="2310125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96DB6-0FA1-F148-FDFE-7B6DAAC9111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B17C5E0-0223-A450-5660-C831F07D700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32F121B-2261-2CDE-10DA-7839F71E6CAF}"/>
              </a:ext>
            </a:extLst>
          </p:cNvPr>
          <p:cNvSpPr>
            <a:spLocks noGrp="1"/>
          </p:cNvSpPr>
          <p:nvPr>
            <p:ph type="body" idx="1"/>
          </p:nvPr>
        </p:nvSpPr>
        <p:spPr>
          <a:xfrm>
            <a:off x="685800" y="4400550"/>
            <a:ext cx="5486400" cy="3829050"/>
          </a:xfrm>
        </p:spPr>
        <p:txBody>
          <a:bodyPr/>
          <a:lstStyle/>
          <a:p>
            <a:r>
              <a:rPr lang="da-DK" b="1" dirty="0"/>
              <a:t>Ændringer kan forekomme</a:t>
            </a:r>
          </a:p>
          <a:p>
            <a:r>
              <a:rPr lang="da-DK" dirty="0"/>
              <a:t>Det skal understreges, at det her bare er et første bud, og at der godt kan justeres på fordelingen af beløbene på de fem kanaler undervejs. Vi er stadig tidligt i processen, og derfor kan der også godt ske andre ændringer.</a:t>
            </a:r>
          </a:p>
          <a:p>
            <a:endParaRPr lang="da-DK" dirty="0"/>
          </a:p>
          <a:p>
            <a:r>
              <a:rPr lang="da-DK" b="1" dirty="0"/>
              <a:t>Aktuel status på indsamlingen</a:t>
            </a:r>
          </a:p>
          <a:p>
            <a:r>
              <a:rPr lang="da-DK" sz="1200" b="0" i="0" u="none" strike="noStrike" kern="1200" dirty="0">
                <a:solidFill>
                  <a:schemeClr val="tx1"/>
                </a:solidFill>
                <a:effectLst/>
                <a:latin typeface="+mn-lt"/>
                <a:ea typeface="+mn-ea"/>
                <a:cs typeface="+mn-cs"/>
              </a:rPr>
              <a:t>Indtil nu er der indsamlet godt kr. 170.000 til nye bygninger</a:t>
            </a:r>
            <a:endParaRPr lang="da-DK" dirty="0"/>
          </a:p>
          <a:p>
            <a:endParaRPr lang="da-DK" dirty="0"/>
          </a:p>
          <a:p>
            <a:r>
              <a:rPr lang="da-DK" b="1" dirty="0"/>
              <a:t>Ad 2</a:t>
            </a:r>
          </a:p>
          <a:p>
            <a:r>
              <a:rPr lang="da-DK" dirty="0"/>
              <a:t>• Gavebreve løber altid i 10 år.</a:t>
            </a:r>
          </a:p>
          <a:p>
            <a:r>
              <a:rPr lang="da-DK" dirty="0"/>
              <a:t>• Man kan kun ”slippe ud” af et gavebrev, hvis man melder sig ud af kirken.</a:t>
            </a:r>
          </a:p>
          <a:p>
            <a:r>
              <a:rPr lang="da-DK" dirty="0"/>
              <a:t>• Hvis man holder op med at betale på gavebrevet efter f.eks. fem år, annulleres hele gavebrevet, og man skal betale den skat, man har sparet gennem disse fem år.</a:t>
            </a:r>
          </a:p>
          <a:p>
            <a:r>
              <a:rPr lang="da-DK" dirty="0"/>
              <a:t>• Man kan ikke, som det tidligere har været muligt, betale hele beløbet forud og så få fradraget fordelt over 10 år. Der skal hvert år være registreret en eller flere indbetalinger, som tilsammen svarer til årets ydelse på gavebrevet.</a:t>
            </a:r>
          </a:p>
          <a:p>
            <a:endParaRPr lang="da-DK" dirty="0"/>
          </a:p>
          <a:p>
            <a:r>
              <a:rPr lang="da-DK" b="1" dirty="0"/>
              <a:t>Ad 4</a:t>
            </a:r>
          </a:p>
          <a:p>
            <a:r>
              <a:rPr lang="da-DK" dirty="0"/>
              <a:t>5,5 </a:t>
            </a:r>
            <a:r>
              <a:rPr lang="da-DK" dirty="0" err="1"/>
              <a:t>mio</a:t>
            </a:r>
            <a:r>
              <a:rPr lang="da-DK" dirty="0"/>
              <a:t> indsamlet (kanal 1+2+3) udløser forventeligt et lån i Merkur på 3,3 mio.</a:t>
            </a:r>
          </a:p>
          <a:p>
            <a:endParaRPr lang="da-DK" dirty="0"/>
          </a:p>
          <a:p>
            <a:r>
              <a:rPr lang="da-DK" b="1" dirty="0"/>
              <a:t>Ad 5</a:t>
            </a:r>
          </a:p>
          <a:p>
            <a:r>
              <a:rPr lang="da-DK" dirty="0"/>
              <a:t>Lån fra medlemmer og investorer med fx minimumsgrænse kr. 50.000,- og maxgrænse kr. 200.000,-.</a:t>
            </a:r>
            <a:endParaRPr lang="da-DK" dirty="0">
              <a:solidFill>
                <a:srgbClr val="FF0000"/>
              </a:solidFill>
            </a:endParaRPr>
          </a:p>
        </p:txBody>
      </p:sp>
      <p:sp>
        <p:nvSpPr>
          <p:cNvPr id="4" name="Pladsholder til slidenummer 3">
            <a:extLst>
              <a:ext uri="{FF2B5EF4-FFF2-40B4-BE49-F238E27FC236}">
                <a16:creationId xmlns:a16="http://schemas.microsoft.com/office/drawing/2014/main" id="{613B1505-2645-5B82-B1BD-4A8D27659EE5}"/>
              </a:ext>
            </a:extLst>
          </p:cNvPr>
          <p:cNvSpPr>
            <a:spLocks noGrp="1"/>
          </p:cNvSpPr>
          <p:nvPr>
            <p:ph type="sldNum" sz="quarter" idx="5"/>
          </p:nvPr>
        </p:nvSpPr>
        <p:spPr/>
        <p:txBody>
          <a:bodyPr/>
          <a:lstStyle/>
          <a:p>
            <a:fld id="{56959D80-B594-CE41-B216-B4A9FAC868DF}" type="slidenum">
              <a:rPr lang="da-DK" smtClean="0"/>
              <a:t>7</a:t>
            </a:fld>
            <a:endParaRPr lang="da-DK"/>
          </a:p>
        </p:txBody>
      </p:sp>
    </p:spTree>
    <p:extLst>
      <p:ext uri="{BB962C8B-B14F-4D97-AF65-F5344CB8AC3E}">
        <p14:creationId xmlns:p14="http://schemas.microsoft.com/office/powerpoint/2010/main" val="2935041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BB40F-094D-9147-EB91-E3BCDC7415B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D77F204-E02C-F37D-4874-363D5DC9B7D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38A5774-421D-8108-629C-AB9A2F670117}"/>
              </a:ext>
            </a:extLst>
          </p:cNvPr>
          <p:cNvSpPr>
            <a:spLocks noGrp="1"/>
          </p:cNvSpPr>
          <p:nvPr>
            <p:ph type="body" idx="1"/>
          </p:nvPr>
        </p:nvSpPr>
        <p:spPr/>
        <p:txBody>
          <a:bodyPr/>
          <a:lstStyle/>
          <a:p>
            <a:r>
              <a:rPr lang="da-DK" b="1" dirty="0"/>
              <a:t>Bemærk</a:t>
            </a:r>
          </a:p>
          <a:p>
            <a:r>
              <a:rPr lang="da-DK" dirty="0"/>
              <a:t>Eksempler på gavesammensætningen for et medlem findes på de følgende slides.</a:t>
            </a:r>
          </a:p>
        </p:txBody>
      </p:sp>
      <p:sp>
        <p:nvSpPr>
          <p:cNvPr id="4" name="Pladsholder til slidenummer 3">
            <a:extLst>
              <a:ext uri="{FF2B5EF4-FFF2-40B4-BE49-F238E27FC236}">
                <a16:creationId xmlns:a16="http://schemas.microsoft.com/office/drawing/2014/main" id="{E194E599-4096-E711-1C43-00334BA83989}"/>
              </a:ext>
            </a:extLst>
          </p:cNvPr>
          <p:cNvSpPr>
            <a:spLocks noGrp="1"/>
          </p:cNvSpPr>
          <p:nvPr>
            <p:ph type="sldNum" sz="quarter" idx="5"/>
          </p:nvPr>
        </p:nvSpPr>
        <p:spPr/>
        <p:txBody>
          <a:bodyPr/>
          <a:lstStyle/>
          <a:p>
            <a:fld id="{56959D80-B594-CE41-B216-B4A9FAC868DF}" type="slidenum">
              <a:rPr lang="da-DK" smtClean="0"/>
              <a:t>8</a:t>
            </a:fld>
            <a:endParaRPr lang="da-DK"/>
          </a:p>
        </p:txBody>
      </p:sp>
    </p:spTree>
    <p:extLst>
      <p:ext uri="{BB962C8B-B14F-4D97-AF65-F5344CB8AC3E}">
        <p14:creationId xmlns:p14="http://schemas.microsoft.com/office/powerpoint/2010/main" val="2492725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88103-E719-88FA-9D6D-9B10D636525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60C41E-D63B-D794-9B21-0A8C42F73F9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6ACEE61-6864-5F5D-5E2C-2A836CB962DB}"/>
              </a:ext>
            </a:extLst>
          </p:cNvPr>
          <p:cNvSpPr>
            <a:spLocks noGrp="1"/>
          </p:cNvSpPr>
          <p:nvPr>
            <p:ph type="body" idx="1"/>
          </p:nvPr>
        </p:nvSpPr>
        <p:spPr/>
        <p:txBody>
          <a:bodyPr/>
          <a:lstStyle/>
          <a:p>
            <a:r>
              <a:rPr lang="da-DK" b="1" dirty="0"/>
              <a:t>Skattefradrag almindelige gaver</a:t>
            </a:r>
          </a:p>
          <a:p>
            <a:r>
              <a:rPr lang="da-DK" dirty="0"/>
              <a:t>Bemærk, at de skattefradragsberettigede kr. 20.000,- også inkluderer alle de gaver, man måtte give til andre fradragsberettigede foreninger og formål. </a:t>
            </a:r>
            <a:r>
              <a:rPr lang="da-DK" sz="1200" b="0" i="0" u="none" strike="noStrike" kern="1200" dirty="0">
                <a:solidFill>
                  <a:schemeClr val="tx1"/>
                </a:solidFill>
                <a:effectLst/>
                <a:latin typeface="+mn-lt"/>
                <a:ea typeface="+mn-ea"/>
                <a:cs typeface="+mn-cs"/>
              </a:rPr>
              <a:t>Man kan normalt regne med en fradragsprocent på ca. 26</a:t>
            </a:r>
            <a:r>
              <a:rPr lang="da-DK" dirty="0"/>
              <a:t>.</a:t>
            </a:r>
          </a:p>
        </p:txBody>
      </p:sp>
      <p:sp>
        <p:nvSpPr>
          <p:cNvPr id="4" name="Pladsholder til slidenummer 3">
            <a:extLst>
              <a:ext uri="{FF2B5EF4-FFF2-40B4-BE49-F238E27FC236}">
                <a16:creationId xmlns:a16="http://schemas.microsoft.com/office/drawing/2014/main" id="{FFAF3B3C-5328-ADE0-29E2-B7EF781F295E}"/>
              </a:ext>
            </a:extLst>
          </p:cNvPr>
          <p:cNvSpPr>
            <a:spLocks noGrp="1"/>
          </p:cNvSpPr>
          <p:nvPr>
            <p:ph type="sldNum" sz="quarter" idx="5"/>
          </p:nvPr>
        </p:nvSpPr>
        <p:spPr/>
        <p:txBody>
          <a:bodyPr/>
          <a:lstStyle/>
          <a:p>
            <a:fld id="{56959D80-B594-CE41-B216-B4A9FAC868DF}" type="slidenum">
              <a:rPr lang="da-DK" smtClean="0"/>
              <a:t>9</a:t>
            </a:fld>
            <a:endParaRPr lang="da-DK"/>
          </a:p>
        </p:txBody>
      </p:sp>
    </p:spTree>
    <p:extLst>
      <p:ext uri="{BB962C8B-B14F-4D97-AF65-F5344CB8AC3E}">
        <p14:creationId xmlns:p14="http://schemas.microsoft.com/office/powerpoint/2010/main" val="3705695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271FC-930E-7840-0A93-3EE6FDD55FA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4DED5E8-8950-F064-FB7B-CFF123E012A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3300214-BC04-72CB-A5AE-5F520329B7D7}"/>
              </a:ext>
            </a:extLst>
          </p:cNvPr>
          <p:cNvSpPr>
            <a:spLocks noGrp="1"/>
          </p:cNvSpPr>
          <p:nvPr>
            <p:ph type="body" idx="1"/>
          </p:nvPr>
        </p:nvSpPr>
        <p:spPr/>
        <p:txBody>
          <a:bodyPr/>
          <a:lstStyle/>
          <a:p>
            <a:r>
              <a:rPr lang="da-DK" b="1" dirty="0"/>
              <a:t>Tommelfingerregel</a:t>
            </a:r>
          </a:p>
          <a:p>
            <a:r>
              <a:rPr lang="da-DK" dirty="0"/>
              <a:t>For at nå indsamlingsmålet skal alle medlemmer årligt give samme beløb til indsamlingen, som de hver især giver i gaver til kirken.</a:t>
            </a:r>
          </a:p>
        </p:txBody>
      </p:sp>
      <p:sp>
        <p:nvSpPr>
          <p:cNvPr id="4" name="Pladsholder til slidenummer 3">
            <a:extLst>
              <a:ext uri="{FF2B5EF4-FFF2-40B4-BE49-F238E27FC236}">
                <a16:creationId xmlns:a16="http://schemas.microsoft.com/office/drawing/2014/main" id="{51F6EAEB-4C62-0A69-82B5-D02E9590B9BA}"/>
              </a:ext>
            </a:extLst>
          </p:cNvPr>
          <p:cNvSpPr>
            <a:spLocks noGrp="1"/>
          </p:cNvSpPr>
          <p:nvPr>
            <p:ph type="sldNum" sz="quarter" idx="5"/>
          </p:nvPr>
        </p:nvSpPr>
        <p:spPr/>
        <p:txBody>
          <a:bodyPr/>
          <a:lstStyle/>
          <a:p>
            <a:fld id="{56959D80-B594-CE41-B216-B4A9FAC868DF}" type="slidenum">
              <a:rPr lang="da-DK" smtClean="0"/>
              <a:t>10</a:t>
            </a:fld>
            <a:endParaRPr lang="da-DK"/>
          </a:p>
        </p:txBody>
      </p:sp>
    </p:spTree>
    <p:extLst>
      <p:ext uri="{BB962C8B-B14F-4D97-AF65-F5344CB8AC3E}">
        <p14:creationId xmlns:p14="http://schemas.microsoft.com/office/powerpoint/2010/main" val="1554854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CB0CA-B908-7B52-E4E1-7729F9D6533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1345098-37BC-6E7A-9BCD-11077879515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AE9A309-0B41-F929-40E8-66D9F2628BBC}"/>
              </a:ext>
            </a:extLst>
          </p:cNvPr>
          <p:cNvSpPr>
            <a:spLocks noGrp="1"/>
          </p:cNvSpPr>
          <p:nvPr>
            <p:ph type="body" idx="1"/>
          </p:nvPr>
        </p:nvSpPr>
        <p:spPr/>
        <p:txBody>
          <a:bodyPr/>
          <a:lstStyle/>
          <a:p>
            <a:r>
              <a:rPr lang="da-DK" b="1" dirty="0"/>
              <a:t>Understreg, at det er FRIVILLIGE gaver</a:t>
            </a:r>
          </a:p>
          <a:p>
            <a:r>
              <a:rPr lang="da-DK" dirty="0"/>
              <a:t>Fremhæv igen over for medlemmerne, at enhver skal give efter evne, og DET ER HELT OK. Nogle kan give mere end disse eksempler, nogle kan give langt mindre. Eksemplerne er med de gennemsnitsbeløb, som skal til for at opnå indsamlingens mål. Enhver giver det, man kan og vil, det er totalt frit!</a:t>
            </a:r>
          </a:p>
        </p:txBody>
      </p:sp>
      <p:sp>
        <p:nvSpPr>
          <p:cNvPr id="4" name="Pladsholder til slidenummer 3">
            <a:extLst>
              <a:ext uri="{FF2B5EF4-FFF2-40B4-BE49-F238E27FC236}">
                <a16:creationId xmlns:a16="http://schemas.microsoft.com/office/drawing/2014/main" id="{1058B371-F7D5-82BF-6C01-853CD8F9DC85}"/>
              </a:ext>
            </a:extLst>
          </p:cNvPr>
          <p:cNvSpPr>
            <a:spLocks noGrp="1"/>
          </p:cNvSpPr>
          <p:nvPr>
            <p:ph type="sldNum" sz="quarter" idx="5"/>
          </p:nvPr>
        </p:nvSpPr>
        <p:spPr/>
        <p:txBody>
          <a:bodyPr/>
          <a:lstStyle/>
          <a:p>
            <a:fld id="{56959D80-B594-CE41-B216-B4A9FAC868DF}" type="slidenum">
              <a:rPr lang="da-DK" smtClean="0"/>
              <a:t>11</a:t>
            </a:fld>
            <a:endParaRPr lang="da-DK"/>
          </a:p>
        </p:txBody>
      </p:sp>
    </p:spTree>
    <p:extLst>
      <p:ext uri="{BB962C8B-B14F-4D97-AF65-F5344CB8AC3E}">
        <p14:creationId xmlns:p14="http://schemas.microsoft.com/office/powerpoint/2010/main" val="1433267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36EEB-6EEE-818E-92F9-9C64EC41344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5DD28F8-D434-5D02-D73D-F76362426E7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3A1DD8E-EB68-6706-61E7-E15759BDA4E3}"/>
              </a:ext>
            </a:extLst>
          </p:cNvPr>
          <p:cNvSpPr>
            <a:spLocks noGrp="1"/>
          </p:cNvSpPr>
          <p:nvPr>
            <p:ph type="body" idx="1"/>
          </p:nvPr>
        </p:nvSpPr>
        <p:spPr/>
        <p:txBody>
          <a:bodyPr/>
          <a:lstStyle/>
          <a:p>
            <a:r>
              <a:rPr lang="da-DK" b="1" dirty="0"/>
              <a:t>Tekniske spørgsmål</a:t>
            </a:r>
          </a:p>
          <a:p>
            <a:r>
              <a:rPr lang="da-DK" dirty="0"/>
              <a:t>– kan rettes til Peter Bo Christensen på tlf. 2279 4029. Han har viden om alle de økonomiske detaljer.</a:t>
            </a:r>
          </a:p>
        </p:txBody>
      </p:sp>
      <p:sp>
        <p:nvSpPr>
          <p:cNvPr id="4" name="Pladsholder til slidenummer 3">
            <a:extLst>
              <a:ext uri="{FF2B5EF4-FFF2-40B4-BE49-F238E27FC236}">
                <a16:creationId xmlns:a16="http://schemas.microsoft.com/office/drawing/2014/main" id="{2C2A9C36-B17B-3BC3-75F6-03169624DDC3}"/>
              </a:ext>
            </a:extLst>
          </p:cNvPr>
          <p:cNvSpPr>
            <a:spLocks noGrp="1"/>
          </p:cNvSpPr>
          <p:nvPr>
            <p:ph type="sldNum" sz="quarter" idx="5"/>
          </p:nvPr>
        </p:nvSpPr>
        <p:spPr/>
        <p:txBody>
          <a:bodyPr/>
          <a:lstStyle/>
          <a:p>
            <a:fld id="{56959D80-B594-CE41-B216-B4A9FAC868DF}" type="slidenum">
              <a:rPr lang="da-DK" smtClean="0"/>
              <a:t>12</a:t>
            </a:fld>
            <a:endParaRPr lang="da-DK"/>
          </a:p>
        </p:txBody>
      </p:sp>
    </p:spTree>
    <p:extLst>
      <p:ext uri="{BB962C8B-B14F-4D97-AF65-F5344CB8AC3E}">
        <p14:creationId xmlns:p14="http://schemas.microsoft.com/office/powerpoint/2010/main" val="1599468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Mere information</a:t>
            </a:r>
          </a:p>
          <a:p>
            <a:r>
              <a:rPr lang="da-DK" dirty="0"/>
              <a:t>Denne præsentation samt uddybning, spørgsmål/svar, inspiration og meget andet kommer i indsamlingsperioden til at ligge på kampagnesiden </a:t>
            </a:r>
            <a:r>
              <a:rPr lang="da-DK" dirty="0" err="1"/>
              <a:t>herningbykirke.dk</a:t>
            </a:r>
            <a:r>
              <a:rPr lang="da-DK" dirty="0"/>
              <a:t>/</a:t>
            </a:r>
            <a:r>
              <a:rPr lang="da-DK" dirty="0" err="1"/>
              <a:t>nykirke</a:t>
            </a:r>
            <a:endParaRPr lang="da-DK" dirty="0"/>
          </a:p>
        </p:txBody>
      </p:sp>
      <p:sp>
        <p:nvSpPr>
          <p:cNvPr id="4" name="Pladsholder til slidenummer 3"/>
          <p:cNvSpPr>
            <a:spLocks noGrp="1"/>
          </p:cNvSpPr>
          <p:nvPr>
            <p:ph type="sldNum" sz="quarter" idx="5"/>
          </p:nvPr>
        </p:nvSpPr>
        <p:spPr/>
        <p:txBody>
          <a:bodyPr/>
          <a:lstStyle/>
          <a:p>
            <a:fld id="{56959D80-B594-CE41-B216-B4A9FAC868DF}" type="slidenum">
              <a:rPr lang="da-DK" smtClean="0"/>
              <a:t>13</a:t>
            </a:fld>
            <a:endParaRPr lang="da-DK"/>
          </a:p>
        </p:txBody>
      </p:sp>
    </p:spTree>
    <p:extLst>
      <p:ext uri="{BB962C8B-B14F-4D97-AF65-F5344CB8AC3E}">
        <p14:creationId xmlns:p14="http://schemas.microsoft.com/office/powerpoint/2010/main" val="3037684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CF7654-129C-EB2E-FAAB-6D17DEE9945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074173F-BA99-DDEB-B6DF-89FE4FDAA6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199CE88-B587-0140-760A-3F4EF7F8FE52}"/>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5" name="Pladsholder til sidefod 4">
            <a:extLst>
              <a:ext uri="{FF2B5EF4-FFF2-40B4-BE49-F238E27FC236}">
                <a16:creationId xmlns:a16="http://schemas.microsoft.com/office/drawing/2014/main" id="{34C09E04-8CDB-7D09-F2D5-482753D4E00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74A734E-23C5-F369-AE8E-26670473E52C}"/>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3483824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6BEABF-6A22-352E-FC95-BA9599AFCF3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D5949FF-7D17-D1D9-FE02-FCEBBE566B5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C289E26-60CB-6BEF-B827-C4356E741083}"/>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5" name="Pladsholder til sidefod 4">
            <a:extLst>
              <a:ext uri="{FF2B5EF4-FFF2-40B4-BE49-F238E27FC236}">
                <a16:creationId xmlns:a16="http://schemas.microsoft.com/office/drawing/2014/main" id="{592ECB14-8693-FFB4-DEB0-90DC53DC053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DCBB53C-8E01-E7C3-FFD4-ADE51DACB6D3}"/>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914186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9FB8ED-AEE3-F0E3-E03B-F26CD7193AF3}"/>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7EA811D-4FC1-9ECF-CA3C-0D1B8CBCF5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7CCCC7E-A2FF-A59A-4D94-0C7C5E2F8D8E}"/>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5" name="Pladsholder til sidefod 4">
            <a:extLst>
              <a:ext uri="{FF2B5EF4-FFF2-40B4-BE49-F238E27FC236}">
                <a16:creationId xmlns:a16="http://schemas.microsoft.com/office/drawing/2014/main" id="{39B545E9-CCA0-7DBC-FDF0-99FAA5811CA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8818F9C-36F7-7624-1D30-0630245B1DF8}"/>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1535303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80DAE4-8F33-881C-FC4A-8D14707280D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1D3B4B3-5AE2-B44C-7D33-19096B0D423C}"/>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6E1C8B8-BE8F-A098-39D0-8586A7B10CF8}"/>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4B845DC6-FFF9-C00C-2C03-C95FAF2BA687}"/>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6" name="Pladsholder til sidefod 5">
            <a:extLst>
              <a:ext uri="{FF2B5EF4-FFF2-40B4-BE49-F238E27FC236}">
                <a16:creationId xmlns:a16="http://schemas.microsoft.com/office/drawing/2014/main" id="{6273F513-B8AB-4C52-FE22-3556A40D40E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4AA55D6-8C28-01E3-5EC3-F069216CA138}"/>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3586712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4A398-791A-A03F-E9D9-49B1AA788F8C}"/>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438EF91-1B05-1BC4-4604-C0D21D44B6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6E030C1-CFA6-FBCA-14E5-28661CE7268E}"/>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2F91E7F7-B5CB-90AB-E4EB-5B9FA7735D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C91338E-F548-238F-FC08-9A51301EFD86}"/>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60FF1E6-B190-11BF-C758-353B7D292519}"/>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8" name="Pladsholder til sidefod 7">
            <a:extLst>
              <a:ext uri="{FF2B5EF4-FFF2-40B4-BE49-F238E27FC236}">
                <a16:creationId xmlns:a16="http://schemas.microsoft.com/office/drawing/2014/main" id="{807B2308-3FD1-5179-30EB-21452D190D2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E5D6982-8376-7504-C7CB-02C17F45C4DF}"/>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1508114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FE3D62-E2E8-1673-D3F1-3B03EE9B5D0E}"/>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33561E6-62C9-9EA7-EDF6-A2708CEF28ED}"/>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4" name="Pladsholder til sidefod 3">
            <a:extLst>
              <a:ext uri="{FF2B5EF4-FFF2-40B4-BE49-F238E27FC236}">
                <a16:creationId xmlns:a16="http://schemas.microsoft.com/office/drawing/2014/main" id="{37935834-DCFB-9827-2239-F79A554E3C2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88038D8D-6870-D3CF-ED55-75D5D79075E9}"/>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691153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2B32E9AB-2096-5C4A-6215-AC98EA14A4F3}"/>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3" name="Pladsholder til sidefod 2">
            <a:extLst>
              <a:ext uri="{FF2B5EF4-FFF2-40B4-BE49-F238E27FC236}">
                <a16:creationId xmlns:a16="http://schemas.microsoft.com/office/drawing/2014/main" id="{D1D4F41A-47ED-4E23-FC50-D9009BA0618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8F343572-BB0B-7254-B679-0A645CAEE605}"/>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3233231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81230A-0445-F9C9-613F-18A4278DDF11}"/>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5E272A0-2804-1159-0C0D-13B6F5D68E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C560655-F006-31A7-632C-4066AAE554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88AD18B-E75A-7178-FC16-1F3BFF47A310}"/>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6" name="Pladsholder til sidefod 5">
            <a:extLst>
              <a:ext uri="{FF2B5EF4-FFF2-40B4-BE49-F238E27FC236}">
                <a16:creationId xmlns:a16="http://schemas.microsoft.com/office/drawing/2014/main" id="{7E6EB32B-EADF-7201-BE72-AA534EAD1C8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F271727-7C32-4689-18B1-DDBE3085CB33}"/>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3457418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6A0170-216A-9CB7-7CAA-199D8CD7B18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836E1FA-C2AD-EC89-92DB-068116B341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F24A0E24-8475-5314-7C86-5C9B5440DA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CEC6741-6EC2-CA60-D0A3-1B45DFC0EEF3}"/>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6" name="Pladsholder til sidefod 5">
            <a:extLst>
              <a:ext uri="{FF2B5EF4-FFF2-40B4-BE49-F238E27FC236}">
                <a16:creationId xmlns:a16="http://schemas.microsoft.com/office/drawing/2014/main" id="{720FB7CB-0D6F-8593-3BC9-CA536E3CF2E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64B84BB-1F10-549F-814B-AF4548BEBC6A}"/>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318012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889B29-B374-7592-0C54-6EB1DCE8A25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D16D4CE-1BB4-A80D-46EE-F056F6053563}"/>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D812203-886D-99A0-EE3D-C44F1A09CCDD}"/>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5" name="Pladsholder til sidefod 4">
            <a:extLst>
              <a:ext uri="{FF2B5EF4-FFF2-40B4-BE49-F238E27FC236}">
                <a16:creationId xmlns:a16="http://schemas.microsoft.com/office/drawing/2014/main" id="{4119193E-4DCB-5A4E-F940-3F838B52296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6CC0DAE-9575-15B2-D40B-5A46A229D82F}"/>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1577546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27370A4-24F0-4EE7-D6A6-CB9E1261C97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53FA2F78-3D3D-5C3D-F392-5A707B738C7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13F86E1-25C8-456A-8E87-1E60ED76F516}"/>
              </a:ext>
            </a:extLst>
          </p:cNvPr>
          <p:cNvSpPr>
            <a:spLocks noGrp="1"/>
          </p:cNvSpPr>
          <p:nvPr>
            <p:ph type="dt" sz="half" idx="10"/>
          </p:nvPr>
        </p:nvSpPr>
        <p:spPr/>
        <p:txBody>
          <a:bodyPr/>
          <a:lstStyle/>
          <a:p>
            <a:fld id="{2F948121-5962-384E-B791-032EDEC7591F}" type="datetimeFigureOut">
              <a:rPr lang="da-DK" smtClean="0"/>
              <a:t>30.08.2026</a:t>
            </a:fld>
            <a:endParaRPr lang="da-DK"/>
          </a:p>
        </p:txBody>
      </p:sp>
      <p:sp>
        <p:nvSpPr>
          <p:cNvPr id="5" name="Pladsholder til sidefod 4">
            <a:extLst>
              <a:ext uri="{FF2B5EF4-FFF2-40B4-BE49-F238E27FC236}">
                <a16:creationId xmlns:a16="http://schemas.microsoft.com/office/drawing/2014/main" id="{BBD3CFC3-1F64-588E-1E93-3B4350D5A95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D9E99DB-E87C-D6B9-D042-FFADC007829C}"/>
              </a:ext>
            </a:extLst>
          </p:cNvPr>
          <p:cNvSpPr>
            <a:spLocks noGrp="1"/>
          </p:cNvSpPr>
          <p:nvPr>
            <p:ph type="sldNum" sz="quarter" idx="12"/>
          </p:nvPr>
        </p:nvSpPr>
        <p:spPr/>
        <p:txBody>
          <a:bodyPr/>
          <a:lstStyle/>
          <a:p>
            <a:fld id="{88BE7A85-F2D1-F948-A2FF-C316D5B364FE}" type="slidenum">
              <a:rPr lang="da-DK" smtClean="0"/>
              <a:t>‹nr.›</a:t>
            </a:fld>
            <a:endParaRPr lang="da-DK"/>
          </a:p>
        </p:txBody>
      </p:sp>
    </p:spTree>
    <p:extLst>
      <p:ext uri="{BB962C8B-B14F-4D97-AF65-F5344CB8AC3E}">
        <p14:creationId xmlns:p14="http://schemas.microsoft.com/office/powerpoint/2010/main" val="1667798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BD78F99-A337-A6F9-245F-06D35F6DFA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4F1DC46-FC79-ED0C-BBE9-B23C3F8F20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6A66DFB-9508-AB64-04EA-D38AE79403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948121-5962-384E-B791-032EDEC7591F}" type="datetimeFigureOut">
              <a:rPr lang="da-DK" smtClean="0"/>
              <a:t>30.08.2026</a:t>
            </a:fld>
            <a:endParaRPr lang="da-DK"/>
          </a:p>
        </p:txBody>
      </p:sp>
      <p:sp>
        <p:nvSpPr>
          <p:cNvPr id="5" name="Pladsholder til sidefod 4">
            <a:extLst>
              <a:ext uri="{FF2B5EF4-FFF2-40B4-BE49-F238E27FC236}">
                <a16:creationId xmlns:a16="http://schemas.microsoft.com/office/drawing/2014/main" id="{98196DCE-DC46-8E87-39A2-A339D06719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2ED2B972-61A5-C02F-D014-DBE1C7875A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BE7A85-F2D1-F948-A2FF-C316D5B364FE}" type="slidenum">
              <a:rPr lang="da-DK" smtClean="0"/>
              <a:t>‹nr.›</a:t>
            </a:fld>
            <a:endParaRPr lang="da-DK"/>
          </a:p>
        </p:txBody>
      </p:sp>
    </p:spTree>
    <p:extLst>
      <p:ext uri="{BB962C8B-B14F-4D97-AF65-F5344CB8AC3E}">
        <p14:creationId xmlns:p14="http://schemas.microsoft.com/office/powerpoint/2010/main" val="2184378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Et billede, der indeholder Grafik, Font/skrifttype, grafisk design, logo&#10;&#10;AI-genereret indhold kan være ukorrekt.">
            <a:extLst>
              <a:ext uri="{FF2B5EF4-FFF2-40B4-BE49-F238E27FC236}">
                <a16:creationId xmlns:a16="http://schemas.microsoft.com/office/drawing/2014/main" id="{87B6A611-433A-4FFC-A13C-C1A1198DE895}"/>
              </a:ext>
            </a:extLst>
          </p:cNvPr>
          <p:cNvPicPr>
            <a:picLocks noChangeAspect="1"/>
          </p:cNvPicPr>
          <p:nvPr/>
        </p:nvPicPr>
        <p:blipFill>
          <a:blip r:embed="rId3"/>
          <a:stretch>
            <a:fillRect/>
          </a:stretch>
        </p:blipFill>
        <p:spPr>
          <a:xfrm>
            <a:off x="3685744" y="2101382"/>
            <a:ext cx="4814853" cy="2252014"/>
          </a:xfrm>
          <a:prstGeom prst="rect">
            <a:avLst/>
          </a:prstGeom>
        </p:spPr>
      </p:pic>
    </p:spTree>
    <p:extLst>
      <p:ext uri="{BB962C8B-B14F-4D97-AF65-F5344CB8AC3E}">
        <p14:creationId xmlns:p14="http://schemas.microsoft.com/office/powerpoint/2010/main" val="127524144"/>
      </p:ext>
    </p:extLst>
  </p:cSld>
  <p:clrMapOvr>
    <a:masterClrMapping/>
  </p:clrMapOvr>
  <mc:AlternateContent xmlns:mc="http://schemas.openxmlformats.org/markup-compatibility/2006" xmlns:p14="http://schemas.microsoft.com/office/powerpoint/2010/main">
    <mc:Choice Requires="p14">
      <p:transition spd="slow" p14:dur="2000" advClick="0">
        <p:fade/>
      </p:transition>
    </mc:Choice>
    <mc:Fallback xmlns="">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4444CBB9-6219-E552-E127-89E90A47D870}"/>
              </a:ext>
            </a:extLst>
          </p:cNvPr>
          <p:cNvPicPr>
            <a:picLocks noChangeAspect="1"/>
          </p:cNvPicPr>
          <p:nvPr/>
        </p:nvPicPr>
        <p:blipFill>
          <a:blip r:embed="rId3"/>
          <a:srcRect/>
          <a:stretch/>
        </p:blipFill>
        <p:spPr>
          <a:xfrm>
            <a:off x="3399622" y="1305527"/>
            <a:ext cx="5392756" cy="3390900"/>
          </a:xfrm>
          <a:prstGeom prst="rect">
            <a:avLst/>
          </a:prstGeom>
        </p:spPr>
      </p:pic>
    </p:spTree>
    <p:extLst>
      <p:ext uri="{BB962C8B-B14F-4D97-AF65-F5344CB8AC3E}">
        <p14:creationId xmlns:p14="http://schemas.microsoft.com/office/powerpoint/2010/main" val="389125222"/>
      </p:ext>
    </p:extLst>
  </p:cSld>
  <p:clrMapOvr>
    <a:masterClrMapping/>
  </p:clrMapOvr>
  <mc:AlternateContent xmlns:mc="http://schemas.openxmlformats.org/markup-compatibility/2006" xmlns:p14="http://schemas.microsoft.com/office/powerpoint/2010/main">
    <mc:Choice Requires="p14">
      <p:transition spd="slow" p14:dur="1500" advClick="0">
        <p:fade/>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8857C264-FA56-154F-A8F3-68B4F62A930F}"/>
              </a:ext>
            </a:extLst>
          </p:cNvPr>
          <p:cNvPicPr>
            <a:picLocks noChangeAspect="1"/>
          </p:cNvPicPr>
          <p:nvPr/>
        </p:nvPicPr>
        <p:blipFill>
          <a:blip r:embed="rId3"/>
          <a:srcRect/>
          <a:stretch/>
        </p:blipFill>
        <p:spPr>
          <a:xfrm>
            <a:off x="10310404" y="311848"/>
            <a:ext cx="1540023" cy="968348"/>
          </a:xfrm>
          <a:prstGeom prst="rect">
            <a:avLst/>
          </a:prstGeom>
        </p:spPr>
      </p:pic>
      <p:sp>
        <p:nvSpPr>
          <p:cNvPr id="2" name="Tekstfelt 1">
            <a:extLst>
              <a:ext uri="{FF2B5EF4-FFF2-40B4-BE49-F238E27FC236}">
                <a16:creationId xmlns:a16="http://schemas.microsoft.com/office/drawing/2014/main" id="{834E0E75-0A72-9072-A3B3-203B69E57D70}"/>
              </a:ext>
            </a:extLst>
          </p:cNvPr>
          <p:cNvSpPr txBox="1"/>
          <p:nvPr/>
        </p:nvSpPr>
        <p:spPr>
          <a:xfrm>
            <a:off x="520292" y="647242"/>
            <a:ext cx="9924513"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Hvorfor ønsker vi nye bygninger?</a:t>
            </a:r>
          </a:p>
        </p:txBody>
      </p:sp>
      <p:sp>
        <p:nvSpPr>
          <p:cNvPr id="5" name="Tekstfelt 4">
            <a:extLst>
              <a:ext uri="{FF2B5EF4-FFF2-40B4-BE49-F238E27FC236}">
                <a16:creationId xmlns:a16="http://schemas.microsoft.com/office/drawing/2014/main" id="{072FB4A4-B036-62C5-CC3C-F85A672FBD3D}"/>
              </a:ext>
            </a:extLst>
          </p:cNvPr>
          <p:cNvSpPr txBox="1"/>
          <p:nvPr/>
        </p:nvSpPr>
        <p:spPr>
          <a:xfrm>
            <a:off x="520292" y="1631090"/>
            <a:ext cx="6112002" cy="830997"/>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Udviklingen viser flere medlemmer, men ikke flere kirkegængere</a:t>
            </a:r>
          </a:p>
        </p:txBody>
      </p:sp>
      <p:pic>
        <p:nvPicPr>
          <p:cNvPr id="6" name="Billede 5">
            <a:extLst>
              <a:ext uri="{FF2B5EF4-FFF2-40B4-BE49-F238E27FC236}">
                <a16:creationId xmlns:a16="http://schemas.microsoft.com/office/drawing/2014/main" id="{2AF26CA2-A39D-F0F2-6F69-BAC3C32AA43C}"/>
              </a:ext>
            </a:extLst>
          </p:cNvPr>
          <p:cNvPicPr>
            <a:picLocks noChangeAspect="1"/>
          </p:cNvPicPr>
          <p:nvPr/>
        </p:nvPicPr>
        <p:blipFill>
          <a:blip r:embed="rId4"/>
          <a:srcRect l="30" r="3303"/>
          <a:stretch>
            <a:fillRect/>
          </a:stretch>
        </p:blipFill>
        <p:spPr>
          <a:xfrm>
            <a:off x="6340249" y="1675627"/>
            <a:ext cx="5410186" cy="4338920"/>
          </a:xfrm>
          <a:prstGeom prst="rect">
            <a:avLst/>
          </a:prstGeom>
        </p:spPr>
      </p:pic>
      <p:sp>
        <p:nvSpPr>
          <p:cNvPr id="7" name="Tekstfelt 6">
            <a:extLst>
              <a:ext uri="{FF2B5EF4-FFF2-40B4-BE49-F238E27FC236}">
                <a16:creationId xmlns:a16="http://schemas.microsoft.com/office/drawing/2014/main" id="{45C93825-0AD0-3697-F458-935C8F4EA244}"/>
              </a:ext>
            </a:extLst>
          </p:cNvPr>
          <p:cNvSpPr txBox="1"/>
          <p:nvPr/>
        </p:nvSpPr>
        <p:spPr>
          <a:xfrm>
            <a:off x="520293" y="2464469"/>
            <a:ext cx="5575708" cy="830997"/>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Nogle bliver væk i forventning</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om pladsmangel</a:t>
            </a:r>
          </a:p>
        </p:txBody>
      </p:sp>
      <p:sp>
        <p:nvSpPr>
          <p:cNvPr id="8" name="Tekstfelt 7">
            <a:extLst>
              <a:ext uri="{FF2B5EF4-FFF2-40B4-BE49-F238E27FC236}">
                <a16:creationId xmlns:a16="http://schemas.microsoft.com/office/drawing/2014/main" id="{065BB7C3-8F08-6B8C-F41D-CDAE2DFBDEA6}"/>
              </a:ext>
            </a:extLst>
          </p:cNvPr>
          <p:cNvSpPr txBox="1"/>
          <p:nvPr/>
        </p:nvSpPr>
        <p:spPr>
          <a:xfrm>
            <a:off x="520293" y="3332567"/>
            <a:ext cx="5575708" cy="830997"/>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Nogle er vendt om i døren</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på grund af pladsmangel</a:t>
            </a:r>
          </a:p>
        </p:txBody>
      </p:sp>
      <p:sp>
        <p:nvSpPr>
          <p:cNvPr id="9" name="Tekstfelt 8">
            <a:extLst>
              <a:ext uri="{FF2B5EF4-FFF2-40B4-BE49-F238E27FC236}">
                <a16:creationId xmlns:a16="http://schemas.microsoft.com/office/drawing/2014/main" id="{8C3AE439-B71C-5E0F-7DE7-C234A8626E63}"/>
              </a:ext>
            </a:extLst>
          </p:cNvPr>
          <p:cNvSpPr txBox="1"/>
          <p:nvPr/>
        </p:nvSpPr>
        <p:spPr>
          <a:xfrm>
            <a:off x="520293" y="4258540"/>
            <a:ext cx="5575708" cy="461665"/>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80%-grænsen</a:t>
            </a:r>
          </a:p>
        </p:txBody>
      </p:sp>
      <p:sp>
        <p:nvSpPr>
          <p:cNvPr id="10" name="Tekstfelt 9">
            <a:extLst>
              <a:ext uri="{FF2B5EF4-FFF2-40B4-BE49-F238E27FC236}">
                <a16:creationId xmlns:a16="http://schemas.microsoft.com/office/drawing/2014/main" id="{8823DDFD-6ED6-9A34-B18A-F1A911BC239D}"/>
              </a:ext>
            </a:extLst>
          </p:cNvPr>
          <p:cNvSpPr txBox="1"/>
          <p:nvPr/>
        </p:nvSpPr>
        <p:spPr>
          <a:xfrm>
            <a:off x="520293" y="4790970"/>
            <a:ext cx="5575708" cy="461665"/>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Store børne- og juniorårgange</a:t>
            </a:r>
          </a:p>
        </p:txBody>
      </p:sp>
      <p:sp>
        <p:nvSpPr>
          <p:cNvPr id="11" name="Tekstfelt 10">
            <a:extLst>
              <a:ext uri="{FF2B5EF4-FFF2-40B4-BE49-F238E27FC236}">
                <a16:creationId xmlns:a16="http://schemas.microsoft.com/office/drawing/2014/main" id="{D0417173-A423-C429-30AB-A5D0901471BB}"/>
              </a:ext>
            </a:extLst>
          </p:cNvPr>
          <p:cNvSpPr txBox="1"/>
          <p:nvPr/>
        </p:nvSpPr>
        <p:spPr>
          <a:xfrm>
            <a:off x="520293" y="5300250"/>
            <a:ext cx="5575708" cy="461665"/>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Utilstrækkelige kontorfaciliteter</a:t>
            </a:r>
          </a:p>
        </p:txBody>
      </p:sp>
      <p:sp>
        <p:nvSpPr>
          <p:cNvPr id="12" name="Tekstfelt 11">
            <a:extLst>
              <a:ext uri="{FF2B5EF4-FFF2-40B4-BE49-F238E27FC236}">
                <a16:creationId xmlns:a16="http://schemas.microsoft.com/office/drawing/2014/main" id="{AADE2F9D-52CD-8FFF-040B-74446867F4E3}"/>
              </a:ext>
            </a:extLst>
          </p:cNvPr>
          <p:cNvSpPr txBox="1"/>
          <p:nvPr/>
        </p:nvSpPr>
        <p:spPr>
          <a:xfrm>
            <a:off x="520293" y="5832682"/>
            <a:ext cx="5892082" cy="461665"/>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Ikke plads til (selv en lille) vækkelse!</a:t>
            </a:r>
          </a:p>
        </p:txBody>
      </p:sp>
    </p:spTree>
    <p:extLst>
      <p:ext uri="{BB962C8B-B14F-4D97-AF65-F5344CB8AC3E}">
        <p14:creationId xmlns:p14="http://schemas.microsoft.com/office/powerpoint/2010/main" val="3743463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0-#ppt_w/2"/>
                                          </p:val>
                                        </p:tav>
                                        <p:tav tm="100000">
                                          <p:val>
                                            <p:strVal val="#ppt_x"/>
                                          </p:val>
                                        </p:tav>
                                      </p:tavLst>
                                    </p:anim>
                                    <p:anim calcmode="lin" valueType="num">
                                      <p:cBhvr additive="base">
                                        <p:cTn id="20" dur="10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ppt_x"/>
                                          </p:val>
                                        </p:tav>
                                        <p:tav tm="100000">
                                          <p:val>
                                            <p:strVal val="#ppt_x"/>
                                          </p:val>
                                        </p:tav>
                                      </p:tavLst>
                                    </p:anim>
                                    <p:anim calcmode="lin" valueType="num">
                                      <p:cBhvr additive="base">
                                        <p:cTn id="2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0-#ppt_w/2"/>
                                          </p:val>
                                        </p:tav>
                                        <p:tav tm="100000">
                                          <p:val>
                                            <p:strVal val="#ppt_x"/>
                                          </p:val>
                                        </p:tav>
                                      </p:tavLst>
                                    </p:anim>
                                    <p:anim calcmode="lin" valueType="num">
                                      <p:cBhvr additive="base">
                                        <p:cTn id="30" dur="10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1000" fill="hold"/>
                                        <p:tgtEl>
                                          <p:spTgt spid="8"/>
                                        </p:tgtEl>
                                        <p:attrNameLst>
                                          <p:attrName>ppt_x</p:attrName>
                                        </p:attrNameLst>
                                      </p:cBhvr>
                                      <p:tavLst>
                                        <p:tav tm="0">
                                          <p:val>
                                            <p:strVal val="0-#ppt_w/2"/>
                                          </p:val>
                                        </p:tav>
                                        <p:tav tm="100000">
                                          <p:val>
                                            <p:strVal val="#ppt_x"/>
                                          </p:val>
                                        </p:tav>
                                      </p:tavLst>
                                    </p:anim>
                                    <p:anim calcmode="lin" valueType="num">
                                      <p:cBhvr additive="base">
                                        <p:cTn id="36"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1000" fill="hold"/>
                                        <p:tgtEl>
                                          <p:spTgt spid="9"/>
                                        </p:tgtEl>
                                        <p:attrNameLst>
                                          <p:attrName>ppt_x</p:attrName>
                                        </p:attrNameLst>
                                      </p:cBhvr>
                                      <p:tavLst>
                                        <p:tav tm="0">
                                          <p:val>
                                            <p:strVal val="0-#ppt_w/2"/>
                                          </p:val>
                                        </p:tav>
                                        <p:tav tm="100000">
                                          <p:val>
                                            <p:strVal val="#ppt_x"/>
                                          </p:val>
                                        </p:tav>
                                      </p:tavLst>
                                    </p:anim>
                                    <p:anim calcmode="lin" valueType="num">
                                      <p:cBhvr additive="base">
                                        <p:cTn id="42"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000" fill="hold"/>
                                        <p:tgtEl>
                                          <p:spTgt spid="10"/>
                                        </p:tgtEl>
                                        <p:attrNameLst>
                                          <p:attrName>ppt_x</p:attrName>
                                        </p:attrNameLst>
                                      </p:cBhvr>
                                      <p:tavLst>
                                        <p:tav tm="0">
                                          <p:val>
                                            <p:strVal val="0-#ppt_w/2"/>
                                          </p:val>
                                        </p:tav>
                                        <p:tav tm="100000">
                                          <p:val>
                                            <p:strVal val="#ppt_x"/>
                                          </p:val>
                                        </p:tav>
                                      </p:tavLst>
                                    </p:anim>
                                    <p:anim calcmode="lin" valueType="num">
                                      <p:cBhvr additive="base">
                                        <p:cTn id="4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1000" fill="hold"/>
                                        <p:tgtEl>
                                          <p:spTgt spid="11"/>
                                        </p:tgtEl>
                                        <p:attrNameLst>
                                          <p:attrName>ppt_x</p:attrName>
                                        </p:attrNameLst>
                                      </p:cBhvr>
                                      <p:tavLst>
                                        <p:tav tm="0">
                                          <p:val>
                                            <p:strVal val="0-#ppt_w/2"/>
                                          </p:val>
                                        </p:tav>
                                        <p:tav tm="100000">
                                          <p:val>
                                            <p:strVal val="#ppt_x"/>
                                          </p:val>
                                        </p:tav>
                                      </p:tavLst>
                                    </p:anim>
                                    <p:anim calcmode="lin" valueType="num">
                                      <p:cBhvr additive="base">
                                        <p:cTn id="54"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1000" fill="hold"/>
                                        <p:tgtEl>
                                          <p:spTgt spid="12"/>
                                        </p:tgtEl>
                                        <p:attrNameLst>
                                          <p:attrName>ppt_x</p:attrName>
                                        </p:attrNameLst>
                                      </p:cBhvr>
                                      <p:tavLst>
                                        <p:tav tm="0">
                                          <p:val>
                                            <p:strVal val="0-#ppt_w/2"/>
                                          </p:val>
                                        </p:tav>
                                        <p:tav tm="100000">
                                          <p:val>
                                            <p:strVal val="#ppt_x"/>
                                          </p:val>
                                        </p:tav>
                                      </p:tavLst>
                                    </p:anim>
                                    <p:anim calcmode="lin" valueType="num">
                                      <p:cBhvr additive="base">
                                        <p:cTn id="60"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57D4B-D457-3CAC-59A2-CD794529F9FF}"/>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C82C746C-04C9-D714-D908-C3DF55D4ABDA}"/>
              </a:ext>
            </a:extLst>
          </p:cNvPr>
          <p:cNvSpPr txBox="1"/>
          <p:nvPr/>
        </p:nvSpPr>
        <p:spPr>
          <a:xfrm>
            <a:off x="520292" y="647242"/>
            <a:ext cx="9924513"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Hvad har vi gjort indtil nu?</a:t>
            </a:r>
          </a:p>
        </p:txBody>
      </p:sp>
      <p:sp>
        <p:nvSpPr>
          <p:cNvPr id="5" name="Tekstfelt 4">
            <a:extLst>
              <a:ext uri="{FF2B5EF4-FFF2-40B4-BE49-F238E27FC236}">
                <a16:creationId xmlns:a16="http://schemas.microsoft.com/office/drawing/2014/main" id="{F983C489-36FB-46DE-77A8-4DA36DA16FAC}"/>
              </a:ext>
            </a:extLst>
          </p:cNvPr>
          <p:cNvSpPr txBox="1"/>
          <p:nvPr/>
        </p:nvSpPr>
        <p:spPr>
          <a:xfrm>
            <a:off x="520293" y="1631090"/>
            <a:ext cx="5575708" cy="1200329"/>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Vi har set relevante bygninger, men vi kunne ikke slå til, da vi ikke havde pengene til det</a:t>
            </a:r>
          </a:p>
        </p:txBody>
      </p:sp>
      <p:sp>
        <p:nvSpPr>
          <p:cNvPr id="6" name="Tekstfelt 5">
            <a:extLst>
              <a:ext uri="{FF2B5EF4-FFF2-40B4-BE49-F238E27FC236}">
                <a16:creationId xmlns:a16="http://schemas.microsoft.com/office/drawing/2014/main" id="{C172F3C6-92AC-1697-D004-B12F373FDB28}"/>
              </a:ext>
            </a:extLst>
          </p:cNvPr>
          <p:cNvSpPr txBox="1"/>
          <p:nvPr/>
        </p:nvSpPr>
        <p:spPr>
          <a:xfrm>
            <a:off x="520293" y="2939022"/>
            <a:ext cx="5575708" cy="830997"/>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Banken vil ikke låne os de beløb, der kræves</a:t>
            </a:r>
          </a:p>
        </p:txBody>
      </p:sp>
      <p:sp>
        <p:nvSpPr>
          <p:cNvPr id="7" name="Tekstfelt 6">
            <a:extLst>
              <a:ext uri="{FF2B5EF4-FFF2-40B4-BE49-F238E27FC236}">
                <a16:creationId xmlns:a16="http://schemas.microsoft.com/office/drawing/2014/main" id="{C75168B3-2999-9563-BA52-8416E9B00D73}"/>
              </a:ext>
            </a:extLst>
          </p:cNvPr>
          <p:cNvSpPr txBox="1"/>
          <p:nvPr/>
        </p:nvSpPr>
        <p:spPr>
          <a:xfrm>
            <a:off x="520293" y="3888146"/>
            <a:ext cx="5575708" cy="830997"/>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Vi har simpelthen brug for startkapital for at kunne handle!</a:t>
            </a:r>
          </a:p>
        </p:txBody>
      </p:sp>
      <p:pic>
        <p:nvPicPr>
          <p:cNvPr id="10" name="Billede 9">
            <a:extLst>
              <a:ext uri="{FF2B5EF4-FFF2-40B4-BE49-F238E27FC236}">
                <a16:creationId xmlns:a16="http://schemas.microsoft.com/office/drawing/2014/main" id="{7CAFC324-122D-D9F9-8373-6DB5102C311E}"/>
              </a:ext>
            </a:extLst>
          </p:cNvPr>
          <p:cNvPicPr>
            <a:picLocks noChangeAspect="1"/>
          </p:cNvPicPr>
          <p:nvPr/>
        </p:nvPicPr>
        <p:blipFill>
          <a:blip r:embed="rId3"/>
          <a:stretch>
            <a:fillRect/>
          </a:stretch>
        </p:blipFill>
        <p:spPr>
          <a:xfrm>
            <a:off x="6786880" y="1484019"/>
            <a:ext cx="4572000" cy="4572000"/>
          </a:xfrm>
          <a:prstGeom prst="rect">
            <a:avLst/>
          </a:prstGeom>
        </p:spPr>
      </p:pic>
      <p:pic>
        <p:nvPicPr>
          <p:cNvPr id="4" name="Billede 3">
            <a:extLst>
              <a:ext uri="{FF2B5EF4-FFF2-40B4-BE49-F238E27FC236}">
                <a16:creationId xmlns:a16="http://schemas.microsoft.com/office/drawing/2014/main" id="{752737D6-AF21-2F0B-AFF9-64B6F27A20F3}"/>
              </a:ext>
            </a:extLst>
          </p:cNvPr>
          <p:cNvPicPr>
            <a:picLocks noChangeAspect="1"/>
          </p:cNvPicPr>
          <p:nvPr/>
        </p:nvPicPr>
        <p:blipFill>
          <a:blip r:embed="rId4"/>
          <a:srcRect/>
          <a:stretch/>
        </p:blipFill>
        <p:spPr>
          <a:xfrm>
            <a:off x="10310404" y="311848"/>
            <a:ext cx="1540023" cy="968348"/>
          </a:xfrm>
          <a:prstGeom prst="rect">
            <a:avLst/>
          </a:prstGeom>
        </p:spPr>
      </p:pic>
    </p:spTree>
    <p:extLst>
      <p:ext uri="{BB962C8B-B14F-4D97-AF65-F5344CB8AC3E}">
        <p14:creationId xmlns:p14="http://schemas.microsoft.com/office/powerpoint/2010/main" val="1303960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ppt_x"/>
                                          </p:val>
                                        </p:tav>
                                        <p:tav tm="100000">
                                          <p:val>
                                            <p:strVal val="#ppt_x"/>
                                          </p:val>
                                        </p:tav>
                                      </p:tavLst>
                                    </p:anim>
                                    <p:anim calcmode="lin" valueType="num">
                                      <p:cBhvr additive="base">
                                        <p:cTn id="24"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0-#ppt_w/2"/>
                                          </p:val>
                                        </p:tav>
                                        <p:tav tm="100000">
                                          <p:val>
                                            <p:strVal val="#ppt_x"/>
                                          </p:val>
                                        </p:tav>
                                      </p:tavLst>
                                    </p:anim>
                                    <p:anim calcmode="lin" valueType="num">
                                      <p:cBhvr additive="base">
                                        <p:cTn id="3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F22FD-8E2C-2417-6FDD-E8908C7DA6BC}"/>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7B116261-8ECE-F1B3-50B0-04145A226085}"/>
              </a:ext>
            </a:extLst>
          </p:cNvPr>
          <p:cNvSpPr txBox="1"/>
          <p:nvPr/>
        </p:nvSpPr>
        <p:spPr>
          <a:xfrm>
            <a:off x="520293" y="647242"/>
            <a:ext cx="3334078"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Hvad vil vi?</a:t>
            </a:r>
          </a:p>
        </p:txBody>
      </p:sp>
      <p:sp>
        <p:nvSpPr>
          <p:cNvPr id="5" name="Tekstfelt 4">
            <a:extLst>
              <a:ext uri="{FF2B5EF4-FFF2-40B4-BE49-F238E27FC236}">
                <a16:creationId xmlns:a16="http://schemas.microsoft.com/office/drawing/2014/main" id="{9D12ECEA-3210-AEF8-B544-F4165C61FA71}"/>
              </a:ext>
            </a:extLst>
          </p:cNvPr>
          <p:cNvSpPr txBox="1"/>
          <p:nvPr/>
        </p:nvSpPr>
        <p:spPr>
          <a:xfrm>
            <a:off x="520293" y="1631090"/>
            <a:ext cx="3553996" cy="461665"/>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Vores mål er 12 </a:t>
            </a:r>
            <a:r>
              <a:rPr lang="da-DK" sz="2400" b="1" dirty="0" err="1">
                <a:latin typeface="Open Sans Semibold" panose="020B0606030504020204" pitchFamily="34" charset="0"/>
                <a:ea typeface="Open Sans Semibold" panose="020B0606030504020204" pitchFamily="34" charset="0"/>
                <a:cs typeface="Open Sans Semibold" panose="020B0606030504020204" pitchFamily="34" charset="0"/>
              </a:rPr>
              <a:t>mio</a:t>
            </a:r>
            <a:endParaRPr lang="da-DK" sz="2400" b="1" dirty="0">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7" name="Tekstfelt 6">
            <a:extLst>
              <a:ext uri="{FF2B5EF4-FFF2-40B4-BE49-F238E27FC236}">
                <a16:creationId xmlns:a16="http://schemas.microsoft.com/office/drawing/2014/main" id="{B8CB2E72-948C-6D61-6227-FAA487E9BFF7}"/>
              </a:ext>
            </a:extLst>
          </p:cNvPr>
          <p:cNvSpPr txBox="1"/>
          <p:nvPr/>
        </p:nvSpPr>
        <p:spPr>
          <a:xfrm>
            <a:off x="520293" y="2159971"/>
            <a:ext cx="7102404" cy="830997"/>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Alle er nødt til at bære med, hvis det skal lykkes, og det kommer til at kunne mærkes!</a:t>
            </a:r>
          </a:p>
        </p:txBody>
      </p:sp>
      <p:sp>
        <p:nvSpPr>
          <p:cNvPr id="8" name="Tekstfelt 7">
            <a:extLst>
              <a:ext uri="{FF2B5EF4-FFF2-40B4-BE49-F238E27FC236}">
                <a16:creationId xmlns:a16="http://schemas.microsoft.com/office/drawing/2014/main" id="{4B799247-9DE2-F8A2-5AC6-A0E2041C9D24}"/>
              </a:ext>
            </a:extLst>
          </p:cNvPr>
          <p:cNvSpPr txBox="1"/>
          <p:nvPr/>
        </p:nvSpPr>
        <p:spPr>
          <a:xfrm>
            <a:off x="520289" y="4423379"/>
            <a:ext cx="8635286" cy="830997"/>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Tilsagn om bidrag indsamles fra alle</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i menigheden i løbet af efteråret 2026</a:t>
            </a:r>
          </a:p>
        </p:txBody>
      </p:sp>
      <p:sp>
        <p:nvSpPr>
          <p:cNvPr id="4" name="Tekstfelt 3">
            <a:extLst>
              <a:ext uri="{FF2B5EF4-FFF2-40B4-BE49-F238E27FC236}">
                <a16:creationId xmlns:a16="http://schemas.microsoft.com/office/drawing/2014/main" id="{0B96A483-DDBC-71DD-81E8-63EA5C04084F}"/>
              </a:ext>
            </a:extLst>
          </p:cNvPr>
          <p:cNvSpPr txBox="1"/>
          <p:nvPr/>
        </p:nvSpPr>
        <p:spPr>
          <a:xfrm>
            <a:off x="520293" y="3107009"/>
            <a:ext cx="6783332" cy="1200329"/>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Der er tale om ”nye penge”, som ikke bør tages fra hverken driftsbudgettet eller andre formål, du giver til</a:t>
            </a:r>
          </a:p>
        </p:txBody>
      </p:sp>
      <p:pic>
        <p:nvPicPr>
          <p:cNvPr id="6" name="Billede 5">
            <a:extLst>
              <a:ext uri="{FF2B5EF4-FFF2-40B4-BE49-F238E27FC236}">
                <a16:creationId xmlns:a16="http://schemas.microsoft.com/office/drawing/2014/main" id="{20870976-EB37-DBA2-458C-8CBBAE90D63C}"/>
              </a:ext>
            </a:extLst>
          </p:cNvPr>
          <p:cNvPicPr>
            <a:picLocks noChangeAspect="1"/>
          </p:cNvPicPr>
          <p:nvPr/>
        </p:nvPicPr>
        <p:blipFill>
          <a:blip r:embed="rId3"/>
          <a:srcRect/>
          <a:stretch/>
        </p:blipFill>
        <p:spPr>
          <a:xfrm>
            <a:off x="7455505" y="1355128"/>
            <a:ext cx="5651493" cy="5651493"/>
          </a:xfrm>
          <a:prstGeom prst="rect">
            <a:avLst/>
          </a:prstGeom>
        </p:spPr>
      </p:pic>
      <p:pic>
        <p:nvPicPr>
          <p:cNvPr id="9" name="Billede 8">
            <a:extLst>
              <a:ext uri="{FF2B5EF4-FFF2-40B4-BE49-F238E27FC236}">
                <a16:creationId xmlns:a16="http://schemas.microsoft.com/office/drawing/2014/main" id="{3E2F54F4-CFAC-094C-A267-142506982817}"/>
              </a:ext>
            </a:extLst>
          </p:cNvPr>
          <p:cNvPicPr>
            <a:picLocks noChangeAspect="1"/>
          </p:cNvPicPr>
          <p:nvPr/>
        </p:nvPicPr>
        <p:blipFill>
          <a:blip r:embed="rId4"/>
          <a:srcRect/>
          <a:stretch/>
        </p:blipFill>
        <p:spPr>
          <a:xfrm>
            <a:off x="10310404" y="311848"/>
            <a:ext cx="1540023" cy="968348"/>
          </a:xfrm>
          <a:prstGeom prst="rect">
            <a:avLst/>
          </a:prstGeom>
        </p:spPr>
      </p:pic>
    </p:spTree>
    <p:extLst>
      <p:ext uri="{BB962C8B-B14F-4D97-AF65-F5344CB8AC3E}">
        <p14:creationId xmlns:p14="http://schemas.microsoft.com/office/powerpoint/2010/main" val="26371599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ppt_x"/>
                                          </p:val>
                                        </p:tav>
                                        <p:tav tm="100000">
                                          <p:val>
                                            <p:strVal val="#ppt_x"/>
                                          </p:val>
                                        </p:tav>
                                      </p:tavLst>
                                    </p:anim>
                                    <p:anim calcmode="lin" valueType="num">
                                      <p:cBhvr additive="base">
                                        <p:cTn id="2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0-#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1000" fill="hold"/>
                                        <p:tgtEl>
                                          <p:spTgt spid="8"/>
                                        </p:tgtEl>
                                        <p:attrNameLst>
                                          <p:attrName>ppt_x</p:attrName>
                                        </p:attrNameLst>
                                      </p:cBhvr>
                                      <p:tavLst>
                                        <p:tav tm="0">
                                          <p:val>
                                            <p:strVal val="0-#ppt_w/2"/>
                                          </p:val>
                                        </p:tav>
                                        <p:tav tm="100000">
                                          <p:val>
                                            <p:strVal val="#ppt_x"/>
                                          </p:val>
                                        </p:tav>
                                      </p:tavLst>
                                    </p:anim>
                                    <p:anim calcmode="lin" valueType="num">
                                      <p:cBhvr additive="base">
                                        <p:cTn id="36"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8"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692C-C24C-C60F-3667-DBB476989CA4}"/>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612C904C-E853-01A1-9E2C-BBAA8883A059}"/>
              </a:ext>
            </a:extLst>
          </p:cNvPr>
          <p:cNvSpPr txBox="1"/>
          <p:nvPr/>
        </p:nvSpPr>
        <p:spPr>
          <a:xfrm>
            <a:off x="520292" y="647242"/>
            <a:ext cx="8788807"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Overordnet tidsplan</a:t>
            </a:r>
          </a:p>
        </p:txBody>
      </p:sp>
      <p:pic>
        <p:nvPicPr>
          <p:cNvPr id="9" name="Billede 8">
            <a:extLst>
              <a:ext uri="{FF2B5EF4-FFF2-40B4-BE49-F238E27FC236}">
                <a16:creationId xmlns:a16="http://schemas.microsoft.com/office/drawing/2014/main" id="{D668EAC2-F118-E0FE-A2F1-D6929825CF10}"/>
              </a:ext>
            </a:extLst>
          </p:cNvPr>
          <p:cNvPicPr>
            <a:picLocks noChangeAspect="1"/>
          </p:cNvPicPr>
          <p:nvPr/>
        </p:nvPicPr>
        <p:blipFill>
          <a:blip r:embed="rId3"/>
          <a:srcRect/>
          <a:stretch/>
        </p:blipFill>
        <p:spPr>
          <a:xfrm>
            <a:off x="10310404" y="311848"/>
            <a:ext cx="1540023" cy="968348"/>
          </a:xfrm>
          <a:prstGeom prst="rect">
            <a:avLst/>
          </a:prstGeom>
        </p:spPr>
      </p:pic>
      <p:grpSp>
        <p:nvGrpSpPr>
          <p:cNvPr id="3" name="Gruppe 2">
            <a:extLst>
              <a:ext uri="{FF2B5EF4-FFF2-40B4-BE49-F238E27FC236}">
                <a16:creationId xmlns:a16="http://schemas.microsoft.com/office/drawing/2014/main" id="{61A1D3AF-55A1-797E-A29F-65B823080805}"/>
              </a:ext>
            </a:extLst>
          </p:cNvPr>
          <p:cNvGrpSpPr/>
          <p:nvPr/>
        </p:nvGrpSpPr>
        <p:grpSpPr>
          <a:xfrm>
            <a:off x="941946" y="2501903"/>
            <a:ext cx="2980304" cy="3067500"/>
            <a:chOff x="941946" y="1612903"/>
            <a:chExt cx="2980304" cy="3067500"/>
          </a:xfrm>
        </p:grpSpPr>
        <p:grpSp>
          <p:nvGrpSpPr>
            <p:cNvPr id="10" name="Gruppe 9">
              <a:extLst>
                <a:ext uri="{FF2B5EF4-FFF2-40B4-BE49-F238E27FC236}">
                  <a16:creationId xmlns:a16="http://schemas.microsoft.com/office/drawing/2014/main" id="{E17AA3FC-FBAF-EFD7-8BC1-EF0CDBFA9285}"/>
                </a:ext>
              </a:extLst>
            </p:cNvPr>
            <p:cNvGrpSpPr/>
            <p:nvPr/>
          </p:nvGrpSpPr>
          <p:grpSpPr>
            <a:xfrm>
              <a:off x="1282746" y="1612903"/>
              <a:ext cx="2298700" cy="2298700"/>
              <a:chOff x="1536746" y="1612903"/>
              <a:chExt cx="2298700" cy="2298700"/>
            </a:xfrm>
          </p:grpSpPr>
          <p:sp>
            <p:nvSpPr>
              <p:cNvPr id="12" name="Ellipse 11">
                <a:extLst>
                  <a:ext uri="{FF2B5EF4-FFF2-40B4-BE49-F238E27FC236}">
                    <a16:creationId xmlns:a16="http://schemas.microsoft.com/office/drawing/2014/main" id="{459D51C0-679B-232C-B1FD-1DF0C83624F8}"/>
                  </a:ext>
                </a:extLst>
              </p:cNvPr>
              <p:cNvSpPr/>
              <p:nvPr/>
            </p:nvSpPr>
            <p:spPr>
              <a:xfrm>
                <a:off x="1536746" y="1612903"/>
                <a:ext cx="2298700" cy="2298700"/>
              </a:xfrm>
              <a:prstGeom prst="ellipse">
                <a:avLst/>
              </a:prstGeom>
              <a:solidFill>
                <a:srgbClr val="94D8F3"/>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13" name="Tekstfelt 12">
                <a:extLst>
                  <a:ext uri="{FF2B5EF4-FFF2-40B4-BE49-F238E27FC236}">
                    <a16:creationId xmlns:a16="http://schemas.microsoft.com/office/drawing/2014/main" id="{1FD31754-68DB-FEC4-CFAF-04B971658C0A}"/>
                  </a:ext>
                </a:extLst>
              </p:cNvPr>
              <p:cNvSpPr txBox="1"/>
              <p:nvPr/>
            </p:nvSpPr>
            <p:spPr>
              <a:xfrm>
                <a:off x="1692876" y="2254422"/>
                <a:ext cx="1986441" cy="1015663"/>
              </a:xfrm>
              <a:prstGeom prst="rect">
                <a:avLst/>
              </a:prstGeom>
              <a:noFill/>
            </p:spPr>
            <p:txBody>
              <a:bodyPr wrap="none" rtlCol="0">
                <a:spAutoFit/>
              </a:bodyPr>
              <a:lstStyle/>
              <a:p>
                <a:pPr algn="ctr"/>
                <a:r>
                  <a:rPr lang="da-DK" sz="6000" b="1" dirty="0">
                    <a:solidFill>
                      <a:srgbClr val="180DA6"/>
                    </a:solidFill>
                    <a:latin typeface="Open Sans Extrabold" panose="020B0606030504020204" pitchFamily="34" charset="0"/>
                    <a:ea typeface="Open Sans Extrabold" panose="020B0606030504020204" pitchFamily="34" charset="0"/>
                    <a:cs typeface="Open Sans Extrabold" panose="020B0606030504020204" pitchFamily="34" charset="0"/>
                  </a:rPr>
                  <a:t>2026</a:t>
                </a:r>
              </a:p>
            </p:txBody>
          </p:sp>
        </p:grpSp>
        <p:sp>
          <p:nvSpPr>
            <p:cNvPr id="11" name="Tekstfelt 10">
              <a:extLst>
                <a:ext uri="{FF2B5EF4-FFF2-40B4-BE49-F238E27FC236}">
                  <a16:creationId xmlns:a16="http://schemas.microsoft.com/office/drawing/2014/main" id="{D4B63C9C-6F96-BA60-498C-B1FC65411C2E}"/>
                </a:ext>
              </a:extLst>
            </p:cNvPr>
            <p:cNvSpPr txBox="1"/>
            <p:nvPr/>
          </p:nvSpPr>
          <p:spPr>
            <a:xfrm>
              <a:off x="941946" y="4095628"/>
              <a:ext cx="2980304" cy="584775"/>
            </a:xfrm>
            <a:prstGeom prst="rect">
              <a:avLst/>
            </a:prstGeom>
            <a:noFill/>
          </p:spPr>
          <p:txBody>
            <a:bodyPr wrap="none" rtlCol="0">
              <a:spAutoFit/>
            </a:bodyPr>
            <a:lstStyle/>
            <a:p>
              <a:pPr algn="ctr"/>
              <a:r>
                <a:rPr lang="da-DK" sz="3200" b="1" dirty="0">
                  <a:latin typeface="Open Sans Semibold" panose="020B0606030504020204" pitchFamily="34" charset="0"/>
                  <a:ea typeface="Open Sans Semibold" panose="020B0606030504020204" pitchFamily="34" charset="0"/>
                  <a:cs typeface="Open Sans Semibold" panose="020B0606030504020204" pitchFamily="34" charset="0"/>
                </a:rPr>
                <a:t>Info og tilsagn</a:t>
              </a:r>
            </a:p>
          </p:txBody>
        </p:sp>
      </p:grpSp>
      <p:grpSp>
        <p:nvGrpSpPr>
          <p:cNvPr id="14" name="Gruppe 13">
            <a:extLst>
              <a:ext uri="{FF2B5EF4-FFF2-40B4-BE49-F238E27FC236}">
                <a16:creationId xmlns:a16="http://schemas.microsoft.com/office/drawing/2014/main" id="{2AF5C8CB-3B15-61F2-FC92-0A87A496740D}"/>
              </a:ext>
            </a:extLst>
          </p:cNvPr>
          <p:cNvGrpSpPr/>
          <p:nvPr/>
        </p:nvGrpSpPr>
        <p:grpSpPr>
          <a:xfrm>
            <a:off x="3581446" y="2501903"/>
            <a:ext cx="4351804" cy="3067500"/>
            <a:chOff x="3581446" y="1612903"/>
            <a:chExt cx="4351804" cy="3067500"/>
          </a:xfrm>
        </p:grpSpPr>
        <p:grpSp>
          <p:nvGrpSpPr>
            <p:cNvPr id="15" name="Gruppe 14">
              <a:extLst>
                <a:ext uri="{FF2B5EF4-FFF2-40B4-BE49-F238E27FC236}">
                  <a16:creationId xmlns:a16="http://schemas.microsoft.com/office/drawing/2014/main" id="{CCA7BD3E-7544-F947-FABC-6269023F7619}"/>
                </a:ext>
              </a:extLst>
            </p:cNvPr>
            <p:cNvGrpSpPr/>
            <p:nvPr/>
          </p:nvGrpSpPr>
          <p:grpSpPr>
            <a:xfrm>
              <a:off x="5634550" y="1612903"/>
              <a:ext cx="2298700" cy="2298700"/>
              <a:chOff x="4946650" y="1612903"/>
              <a:chExt cx="2298700" cy="2298700"/>
            </a:xfrm>
          </p:grpSpPr>
          <p:sp>
            <p:nvSpPr>
              <p:cNvPr id="21" name="Ellipse 20">
                <a:extLst>
                  <a:ext uri="{FF2B5EF4-FFF2-40B4-BE49-F238E27FC236}">
                    <a16:creationId xmlns:a16="http://schemas.microsoft.com/office/drawing/2014/main" id="{9EE31C9F-4FDE-9FEC-8DCF-0BDC7B0B312D}"/>
                  </a:ext>
                </a:extLst>
              </p:cNvPr>
              <p:cNvSpPr/>
              <p:nvPr/>
            </p:nvSpPr>
            <p:spPr>
              <a:xfrm>
                <a:off x="4946650" y="1612903"/>
                <a:ext cx="2298700" cy="2298700"/>
              </a:xfrm>
              <a:prstGeom prst="ellipse">
                <a:avLst/>
              </a:prstGeom>
              <a:solidFill>
                <a:srgbClr val="CF88C9"/>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dirty="0"/>
              </a:p>
            </p:txBody>
          </p:sp>
          <p:sp>
            <p:nvSpPr>
              <p:cNvPr id="22" name="Tekstfelt 21">
                <a:extLst>
                  <a:ext uri="{FF2B5EF4-FFF2-40B4-BE49-F238E27FC236}">
                    <a16:creationId xmlns:a16="http://schemas.microsoft.com/office/drawing/2014/main" id="{5BD62102-6DFE-B376-FBDC-700EC1A94528}"/>
                  </a:ext>
                </a:extLst>
              </p:cNvPr>
              <p:cNvSpPr txBox="1"/>
              <p:nvPr/>
            </p:nvSpPr>
            <p:spPr>
              <a:xfrm>
                <a:off x="5102780" y="2254422"/>
                <a:ext cx="1986441" cy="1015663"/>
              </a:xfrm>
              <a:prstGeom prst="rect">
                <a:avLst/>
              </a:prstGeom>
              <a:noFill/>
            </p:spPr>
            <p:txBody>
              <a:bodyPr wrap="none" rtlCol="0">
                <a:spAutoFit/>
              </a:bodyPr>
              <a:lstStyle/>
              <a:p>
                <a:pPr algn="ctr"/>
                <a:r>
                  <a:rPr lang="da-DK" sz="6000" b="1" dirty="0">
                    <a:solidFill>
                      <a:srgbClr val="180DA6"/>
                    </a:solidFill>
                    <a:latin typeface="Open Sans Extrabold" panose="020B0606030504020204" pitchFamily="34" charset="0"/>
                    <a:ea typeface="Open Sans Extrabold" panose="020B0606030504020204" pitchFamily="34" charset="0"/>
                    <a:cs typeface="Open Sans Extrabold" panose="020B0606030504020204" pitchFamily="34" charset="0"/>
                  </a:rPr>
                  <a:t>2028</a:t>
                </a:r>
              </a:p>
            </p:txBody>
          </p:sp>
        </p:grpSp>
        <p:sp>
          <p:nvSpPr>
            <p:cNvPr id="16" name="Tekstfelt 15">
              <a:extLst>
                <a:ext uri="{FF2B5EF4-FFF2-40B4-BE49-F238E27FC236}">
                  <a16:creationId xmlns:a16="http://schemas.microsoft.com/office/drawing/2014/main" id="{ADA4A2D5-7965-4075-039A-4F9A746CDC37}"/>
                </a:ext>
              </a:extLst>
            </p:cNvPr>
            <p:cNvSpPr txBox="1"/>
            <p:nvPr/>
          </p:nvSpPr>
          <p:spPr>
            <a:xfrm>
              <a:off x="4908018" y="4095628"/>
              <a:ext cx="2375971" cy="584775"/>
            </a:xfrm>
            <a:prstGeom prst="rect">
              <a:avLst/>
            </a:prstGeom>
            <a:noFill/>
          </p:spPr>
          <p:txBody>
            <a:bodyPr wrap="none" rtlCol="0">
              <a:spAutoFit/>
            </a:bodyPr>
            <a:lstStyle/>
            <a:p>
              <a:pPr algn="ctr"/>
              <a:r>
                <a:rPr lang="da-DK" sz="3200" b="1" dirty="0">
                  <a:latin typeface="Open Sans Semibold" panose="020B0606030504020204" pitchFamily="34" charset="0"/>
                  <a:ea typeface="Open Sans Semibold" panose="020B0606030504020204" pitchFamily="34" charset="0"/>
                  <a:cs typeface="Open Sans Semibold" panose="020B0606030504020204" pitchFamily="34" charset="0"/>
                </a:rPr>
                <a:t>Indsamling</a:t>
              </a:r>
            </a:p>
          </p:txBody>
        </p:sp>
        <p:grpSp>
          <p:nvGrpSpPr>
            <p:cNvPr id="17" name="Gruppe 16">
              <a:extLst>
                <a:ext uri="{FF2B5EF4-FFF2-40B4-BE49-F238E27FC236}">
                  <a16:creationId xmlns:a16="http://schemas.microsoft.com/office/drawing/2014/main" id="{A9FB2EE2-AF0D-C4CD-B254-D1F14675E77D}"/>
                </a:ext>
              </a:extLst>
            </p:cNvPr>
            <p:cNvGrpSpPr/>
            <p:nvPr/>
          </p:nvGrpSpPr>
          <p:grpSpPr>
            <a:xfrm>
              <a:off x="4304200" y="1612903"/>
              <a:ext cx="2298700" cy="2298700"/>
              <a:chOff x="4946650" y="1612903"/>
              <a:chExt cx="2298700" cy="2298700"/>
            </a:xfrm>
          </p:grpSpPr>
          <p:sp>
            <p:nvSpPr>
              <p:cNvPr id="19" name="Ellipse 18">
                <a:extLst>
                  <a:ext uri="{FF2B5EF4-FFF2-40B4-BE49-F238E27FC236}">
                    <a16:creationId xmlns:a16="http://schemas.microsoft.com/office/drawing/2014/main" id="{28183258-222E-42C6-B654-677D13508A76}"/>
                  </a:ext>
                </a:extLst>
              </p:cNvPr>
              <p:cNvSpPr/>
              <p:nvPr/>
            </p:nvSpPr>
            <p:spPr>
              <a:xfrm>
                <a:off x="4946650" y="1612903"/>
                <a:ext cx="2298700" cy="2298700"/>
              </a:xfrm>
              <a:prstGeom prst="ellipse">
                <a:avLst/>
              </a:prstGeom>
              <a:solidFill>
                <a:srgbClr val="CF88C9"/>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dirty="0"/>
              </a:p>
            </p:txBody>
          </p:sp>
          <p:sp>
            <p:nvSpPr>
              <p:cNvPr id="20" name="Tekstfelt 19">
                <a:extLst>
                  <a:ext uri="{FF2B5EF4-FFF2-40B4-BE49-F238E27FC236}">
                    <a16:creationId xmlns:a16="http://schemas.microsoft.com/office/drawing/2014/main" id="{F3FA687D-015E-89EB-9CD8-079A94090FA4}"/>
                  </a:ext>
                </a:extLst>
              </p:cNvPr>
              <p:cNvSpPr txBox="1"/>
              <p:nvPr/>
            </p:nvSpPr>
            <p:spPr>
              <a:xfrm>
                <a:off x="5102780" y="2254422"/>
                <a:ext cx="1986441" cy="1015663"/>
              </a:xfrm>
              <a:prstGeom prst="rect">
                <a:avLst/>
              </a:prstGeom>
              <a:noFill/>
            </p:spPr>
            <p:txBody>
              <a:bodyPr wrap="none" rtlCol="0">
                <a:spAutoFit/>
              </a:bodyPr>
              <a:lstStyle/>
              <a:p>
                <a:pPr algn="ctr"/>
                <a:r>
                  <a:rPr lang="da-DK" sz="6000" b="1" dirty="0">
                    <a:solidFill>
                      <a:srgbClr val="180DA6"/>
                    </a:solidFill>
                    <a:latin typeface="Open Sans Extrabold" panose="020B0606030504020204" pitchFamily="34" charset="0"/>
                    <a:ea typeface="Open Sans Extrabold" panose="020B0606030504020204" pitchFamily="34" charset="0"/>
                    <a:cs typeface="Open Sans Extrabold" panose="020B0606030504020204" pitchFamily="34" charset="0"/>
                  </a:rPr>
                  <a:t>2027</a:t>
                </a:r>
              </a:p>
            </p:txBody>
          </p:sp>
        </p:grpSp>
        <p:sp>
          <p:nvSpPr>
            <p:cNvPr id="18" name="Højrepil 17">
              <a:extLst>
                <a:ext uri="{FF2B5EF4-FFF2-40B4-BE49-F238E27FC236}">
                  <a16:creationId xmlns:a16="http://schemas.microsoft.com/office/drawing/2014/main" id="{286ED131-7CE1-F094-CAC6-C792CF8A3679}"/>
                </a:ext>
              </a:extLst>
            </p:cNvPr>
            <p:cNvSpPr/>
            <p:nvPr/>
          </p:nvSpPr>
          <p:spPr>
            <a:xfrm>
              <a:off x="3581446" y="2583253"/>
              <a:ext cx="722754" cy="358000"/>
            </a:xfrm>
            <a:prstGeom prst="rightArrow">
              <a:avLst/>
            </a:prstGeom>
            <a:solidFill>
              <a:srgbClr val="180DA6"/>
            </a:solidFill>
            <a:ln>
              <a:solidFill>
                <a:srgbClr val="180DA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grpSp>
      <p:grpSp>
        <p:nvGrpSpPr>
          <p:cNvPr id="23" name="Gruppe 22">
            <a:extLst>
              <a:ext uri="{FF2B5EF4-FFF2-40B4-BE49-F238E27FC236}">
                <a16:creationId xmlns:a16="http://schemas.microsoft.com/office/drawing/2014/main" id="{69A0ECC5-0B3F-0CA6-A92E-0FEC5504A53F}"/>
              </a:ext>
            </a:extLst>
          </p:cNvPr>
          <p:cNvGrpSpPr/>
          <p:nvPr/>
        </p:nvGrpSpPr>
        <p:grpSpPr>
          <a:xfrm>
            <a:off x="7924846" y="2501903"/>
            <a:ext cx="3295170" cy="3067500"/>
            <a:chOff x="7924846" y="1612903"/>
            <a:chExt cx="3295170" cy="3067500"/>
          </a:xfrm>
        </p:grpSpPr>
        <p:grpSp>
          <p:nvGrpSpPr>
            <p:cNvPr id="25" name="Gruppe 24">
              <a:extLst>
                <a:ext uri="{FF2B5EF4-FFF2-40B4-BE49-F238E27FC236}">
                  <a16:creationId xmlns:a16="http://schemas.microsoft.com/office/drawing/2014/main" id="{AA77BBC5-F954-5D7F-CA35-F95F419FD8FD}"/>
                </a:ext>
              </a:extLst>
            </p:cNvPr>
            <p:cNvGrpSpPr/>
            <p:nvPr/>
          </p:nvGrpSpPr>
          <p:grpSpPr>
            <a:xfrm>
              <a:off x="8655050" y="1612903"/>
              <a:ext cx="2298700" cy="2298700"/>
              <a:chOff x="8375650" y="1612903"/>
              <a:chExt cx="2298700" cy="2298700"/>
            </a:xfrm>
          </p:grpSpPr>
          <p:sp>
            <p:nvSpPr>
              <p:cNvPr id="27" name="Ellipse 26">
                <a:extLst>
                  <a:ext uri="{FF2B5EF4-FFF2-40B4-BE49-F238E27FC236}">
                    <a16:creationId xmlns:a16="http://schemas.microsoft.com/office/drawing/2014/main" id="{B1E2B1E7-7701-EDC2-C527-2BCF29E3B33A}"/>
                  </a:ext>
                </a:extLst>
              </p:cNvPr>
              <p:cNvSpPr/>
              <p:nvPr/>
            </p:nvSpPr>
            <p:spPr>
              <a:xfrm>
                <a:off x="8375650" y="1612903"/>
                <a:ext cx="2298700" cy="2298700"/>
              </a:xfrm>
              <a:prstGeom prst="ellipse">
                <a:avLst/>
              </a:prstGeom>
              <a:solidFill>
                <a:srgbClr val="180DA6"/>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28" name="Tekstfelt 27">
                <a:extLst>
                  <a:ext uri="{FF2B5EF4-FFF2-40B4-BE49-F238E27FC236}">
                    <a16:creationId xmlns:a16="http://schemas.microsoft.com/office/drawing/2014/main" id="{9BB6B9CC-CD33-D8CD-9D30-1AED6D8AFEDF}"/>
                  </a:ext>
                </a:extLst>
              </p:cNvPr>
              <p:cNvSpPr txBox="1"/>
              <p:nvPr/>
            </p:nvSpPr>
            <p:spPr>
              <a:xfrm>
                <a:off x="8531780" y="2254422"/>
                <a:ext cx="1986441" cy="1015663"/>
              </a:xfrm>
              <a:prstGeom prst="rect">
                <a:avLst/>
              </a:prstGeom>
              <a:noFill/>
            </p:spPr>
            <p:txBody>
              <a:bodyPr wrap="none" rtlCol="0">
                <a:spAutoFit/>
              </a:bodyPr>
              <a:lstStyle/>
              <a:p>
                <a:pPr algn="ctr"/>
                <a:r>
                  <a:rPr lang="da-DK" sz="6000" b="1" dirty="0">
                    <a:solidFill>
                      <a:srgbClr val="94D8F3"/>
                    </a:solidFill>
                    <a:latin typeface="Open Sans Extrabold" panose="020B0606030504020204" pitchFamily="34" charset="0"/>
                    <a:ea typeface="Open Sans Extrabold" panose="020B0606030504020204" pitchFamily="34" charset="0"/>
                    <a:cs typeface="Open Sans Extrabold" panose="020B0606030504020204" pitchFamily="34" charset="0"/>
                  </a:rPr>
                  <a:t>2029</a:t>
                </a:r>
              </a:p>
            </p:txBody>
          </p:sp>
        </p:grpSp>
        <p:sp>
          <p:nvSpPr>
            <p:cNvPr id="26" name="Tekstfelt 25">
              <a:extLst>
                <a:ext uri="{FF2B5EF4-FFF2-40B4-BE49-F238E27FC236}">
                  <a16:creationId xmlns:a16="http://schemas.microsoft.com/office/drawing/2014/main" id="{777501DF-6D74-34D1-54BC-61A8AF7DCF7E}"/>
                </a:ext>
              </a:extLst>
            </p:cNvPr>
            <p:cNvSpPr txBox="1"/>
            <p:nvPr/>
          </p:nvSpPr>
          <p:spPr>
            <a:xfrm>
              <a:off x="8388792" y="4095628"/>
              <a:ext cx="2831224" cy="584775"/>
            </a:xfrm>
            <a:prstGeom prst="rect">
              <a:avLst/>
            </a:prstGeom>
            <a:noFill/>
          </p:spPr>
          <p:txBody>
            <a:bodyPr wrap="none" rtlCol="0">
              <a:spAutoFit/>
            </a:bodyPr>
            <a:lstStyle/>
            <a:p>
              <a:pPr algn="ctr"/>
              <a:r>
                <a:rPr lang="da-DK" sz="3200" b="1" dirty="0">
                  <a:latin typeface="Open Sans Semibold" panose="020B0606030504020204" pitchFamily="34" charset="0"/>
                  <a:ea typeface="Open Sans Semibold" panose="020B0606030504020204" pitchFamily="34" charset="0"/>
                  <a:cs typeface="Open Sans Semibold" panose="020B0606030504020204" pitchFamily="34" charset="0"/>
                </a:rPr>
                <a:t>Lånoptagelse</a:t>
              </a:r>
            </a:p>
          </p:txBody>
        </p:sp>
        <p:sp>
          <p:nvSpPr>
            <p:cNvPr id="24" name="Højrepil 23">
              <a:extLst>
                <a:ext uri="{FF2B5EF4-FFF2-40B4-BE49-F238E27FC236}">
                  <a16:creationId xmlns:a16="http://schemas.microsoft.com/office/drawing/2014/main" id="{429E9A05-A64A-E33B-DCC6-97999D18F8E7}"/>
                </a:ext>
              </a:extLst>
            </p:cNvPr>
            <p:cNvSpPr/>
            <p:nvPr/>
          </p:nvSpPr>
          <p:spPr>
            <a:xfrm>
              <a:off x="7924846" y="2583253"/>
              <a:ext cx="722754" cy="358000"/>
            </a:xfrm>
            <a:prstGeom prst="rightArrow">
              <a:avLst/>
            </a:prstGeom>
            <a:solidFill>
              <a:srgbClr val="180DA6"/>
            </a:solidFill>
            <a:ln>
              <a:solidFill>
                <a:srgbClr val="180DA6"/>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a-DK"/>
            </a:p>
          </p:txBody>
        </p:sp>
      </p:grpSp>
    </p:spTree>
    <p:extLst>
      <p:ext uri="{BB962C8B-B14F-4D97-AF65-F5344CB8AC3E}">
        <p14:creationId xmlns:p14="http://schemas.microsoft.com/office/powerpoint/2010/main" val="36210694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0-#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50000" decel="5000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2000" fill="hold"/>
                                        <p:tgtEl>
                                          <p:spTgt spid="23"/>
                                        </p:tgtEl>
                                        <p:attrNameLst>
                                          <p:attrName>ppt_x</p:attrName>
                                        </p:attrNameLst>
                                      </p:cBhvr>
                                      <p:tavLst>
                                        <p:tav tm="0">
                                          <p:val>
                                            <p:strVal val="0-#ppt_w/2"/>
                                          </p:val>
                                        </p:tav>
                                        <p:tav tm="100000">
                                          <p:val>
                                            <p:strVal val="#ppt_x"/>
                                          </p:val>
                                        </p:tav>
                                      </p:tavLst>
                                    </p:anim>
                                    <p:anim calcmode="lin" valueType="num">
                                      <p:cBhvr additive="base">
                                        <p:cTn id="26" dur="2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0BA89-FBD9-D004-AF94-E2B770853155}"/>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46B208A6-C0B5-BDF5-29EE-4186EEE0CEB4}"/>
              </a:ext>
            </a:extLst>
          </p:cNvPr>
          <p:cNvSpPr txBox="1"/>
          <p:nvPr/>
        </p:nvSpPr>
        <p:spPr>
          <a:xfrm>
            <a:off x="520292" y="647242"/>
            <a:ext cx="6722079"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Fem </a:t>
            </a:r>
            <a:r>
              <a:rPr lang="da-DK" sz="4000" b="1" dirty="0" err="1">
                <a:latin typeface="Open Sans Extrabold" panose="020B0606030504020204" pitchFamily="34" charset="0"/>
                <a:ea typeface="Open Sans Extrabold" panose="020B0606030504020204" pitchFamily="34" charset="0"/>
                <a:cs typeface="Open Sans Extrabold" panose="020B0606030504020204" pitchFamily="34" charset="0"/>
              </a:rPr>
              <a:t>indsamlingkanaler</a:t>
            </a:r>
            <a:endPar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ekstfelt 3">
            <a:extLst>
              <a:ext uri="{FF2B5EF4-FFF2-40B4-BE49-F238E27FC236}">
                <a16:creationId xmlns:a16="http://schemas.microsoft.com/office/drawing/2014/main" id="{DF07F72E-7192-02B1-2182-F909E035B5AD}"/>
              </a:ext>
            </a:extLst>
          </p:cNvPr>
          <p:cNvSpPr txBox="1"/>
          <p:nvPr/>
        </p:nvSpPr>
        <p:spPr>
          <a:xfrm>
            <a:off x="520292" y="1631090"/>
            <a:ext cx="8218594" cy="2803268"/>
          </a:xfrm>
          <a:prstGeom prst="rect">
            <a:avLst/>
          </a:prstGeom>
          <a:noFill/>
        </p:spPr>
        <p:txBody>
          <a:bodyPr wrap="square" rtlCol="0">
            <a:spAutoFit/>
          </a:bodyPr>
          <a:lstStyle/>
          <a:p>
            <a:pPr marL="457200" indent="-457200">
              <a:lnSpc>
                <a:spcPct val="150000"/>
              </a:lnSpc>
              <a:buFont typeface="+mj-lt"/>
              <a:buAutoNum type="arabicPeriod"/>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Gavebidrag og –tilsagn fra medlemmer (2 </a:t>
            </a:r>
            <a:r>
              <a:rPr lang="da-DK" sz="2400" b="1" dirty="0" err="1">
                <a:latin typeface="Open Sans Semibold" panose="020B0606030504020204" pitchFamily="34" charset="0"/>
                <a:ea typeface="Open Sans Semibold" panose="020B0606030504020204" pitchFamily="34" charset="0"/>
                <a:cs typeface="Open Sans Semibold" panose="020B0606030504020204" pitchFamily="34" charset="0"/>
              </a:rPr>
              <a:t>mio</a:t>
            </a: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a:t>
            </a:r>
          </a:p>
          <a:p>
            <a:pPr marL="457200" indent="-457200">
              <a:lnSpc>
                <a:spcPct val="150000"/>
              </a:lnSpc>
              <a:buFont typeface="+mj-lt"/>
              <a:buAutoNum type="arabicPeriod"/>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Medlemsgavebreve (de første to år 2 </a:t>
            </a:r>
            <a:r>
              <a:rPr lang="da-DK" sz="2400" b="1" dirty="0" err="1">
                <a:latin typeface="Open Sans Semibold" panose="020B0606030504020204" pitchFamily="34" charset="0"/>
                <a:ea typeface="Open Sans Semibold" panose="020B0606030504020204" pitchFamily="34" charset="0"/>
                <a:cs typeface="Open Sans Semibold" panose="020B0606030504020204" pitchFamily="34" charset="0"/>
              </a:rPr>
              <a:t>mio</a:t>
            </a: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a:t>
            </a:r>
          </a:p>
          <a:p>
            <a:pPr marL="457200" indent="-457200">
              <a:lnSpc>
                <a:spcPct val="150000"/>
              </a:lnSpc>
              <a:buFont typeface="+mj-lt"/>
              <a:buAutoNum type="arabicPeriod"/>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Tilskud fra fonde og overskud fra events (1,5 </a:t>
            </a:r>
            <a:r>
              <a:rPr lang="da-DK" sz="2400" b="1" dirty="0" err="1">
                <a:latin typeface="Open Sans Semibold" panose="020B0606030504020204" pitchFamily="34" charset="0"/>
                <a:ea typeface="Open Sans Semibold" panose="020B0606030504020204" pitchFamily="34" charset="0"/>
                <a:cs typeface="Open Sans Semibold" panose="020B0606030504020204" pitchFamily="34" charset="0"/>
              </a:rPr>
              <a:t>mio</a:t>
            </a: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a:t>
            </a:r>
          </a:p>
          <a:p>
            <a:pPr marL="457200" indent="-457200">
              <a:lnSpc>
                <a:spcPct val="150000"/>
              </a:lnSpc>
              <a:buFont typeface="+mj-lt"/>
              <a:buAutoNum type="arabicPeriod"/>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Lån i Merkur Andelskasse (3,3 </a:t>
            </a:r>
            <a:r>
              <a:rPr lang="da-DK" sz="2400" b="1" dirty="0" err="1">
                <a:latin typeface="Open Sans Semibold" panose="020B0606030504020204" pitchFamily="34" charset="0"/>
                <a:ea typeface="Open Sans Semibold" panose="020B0606030504020204" pitchFamily="34" charset="0"/>
                <a:cs typeface="Open Sans Semibold" panose="020B0606030504020204" pitchFamily="34" charset="0"/>
              </a:rPr>
              <a:t>mio</a:t>
            </a: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a:t>
            </a:r>
          </a:p>
          <a:p>
            <a:pPr marL="457200" indent="-457200">
              <a:lnSpc>
                <a:spcPct val="150000"/>
              </a:lnSpc>
              <a:buFont typeface="+mj-lt"/>
              <a:buAutoNum type="arabicPeriod"/>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Lån fra medlemmer og investorer (3,2 </a:t>
            </a:r>
            <a:r>
              <a:rPr lang="da-DK" sz="2400" b="1" dirty="0" err="1">
                <a:latin typeface="Open Sans Semibold" panose="020B0606030504020204" pitchFamily="34" charset="0"/>
                <a:ea typeface="Open Sans Semibold" panose="020B0606030504020204" pitchFamily="34" charset="0"/>
                <a:cs typeface="Open Sans Semibold" panose="020B0606030504020204" pitchFamily="34" charset="0"/>
              </a:rPr>
              <a:t>mio</a:t>
            </a: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a:t>
            </a:r>
          </a:p>
        </p:txBody>
      </p:sp>
      <p:pic>
        <p:nvPicPr>
          <p:cNvPr id="5" name="Billede 4">
            <a:extLst>
              <a:ext uri="{FF2B5EF4-FFF2-40B4-BE49-F238E27FC236}">
                <a16:creationId xmlns:a16="http://schemas.microsoft.com/office/drawing/2014/main" id="{A89D5B84-124D-342A-D807-47D8E20CB54D}"/>
              </a:ext>
            </a:extLst>
          </p:cNvPr>
          <p:cNvPicPr>
            <a:picLocks noChangeAspect="1"/>
          </p:cNvPicPr>
          <p:nvPr/>
        </p:nvPicPr>
        <p:blipFill>
          <a:blip r:embed="rId3"/>
          <a:srcRect/>
          <a:stretch/>
        </p:blipFill>
        <p:spPr>
          <a:xfrm>
            <a:off x="7242371" y="1206507"/>
            <a:ext cx="5651493" cy="5651493"/>
          </a:xfrm>
          <a:prstGeom prst="rect">
            <a:avLst/>
          </a:prstGeom>
        </p:spPr>
      </p:pic>
      <p:pic>
        <p:nvPicPr>
          <p:cNvPr id="7" name="Billede 6">
            <a:extLst>
              <a:ext uri="{FF2B5EF4-FFF2-40B4-BE49-F238E27FC236}">
                <a16:creationId xmlns:a16="http://schemas.microsoft.com/office/drawing/2014/main" id="{472C6E44-F944-B583-CE8E-5169C0CC7A19}"/>
              </a:ext>
            </a:extLst>
          </p:cNvPr>
          <p:cNvPicPr>
            <a:picLocks noChangeAspect="1"/>
          </p:cNvPicPr>
          <p:nvPr/>
        </p:nvPicPr>
        <p:blipFill>
          <a:blip r:embed="rId4"/>
          <a:srcRect/>
          <a:stretch/>
        </p:blipFill>
        <p:spPr>
          <a:xfrm>
            <a:off x="7242371" y="1206507"/>
            <a:ext cx="5651493" cy="5651493"/>
          </a:xfrm>
          <a:prstGeom prst="rect">
            <a:avLst/>
          </a:prstGeom>
        </p:spPr>
      </p:pic>
      <p:pic>
        <p:nvPicPr>
          <p:cNvPr id="8" name="Billede 7">
            <a:extLst>
              <a:ext uri="{FF2B5EF4-FFF2-40B4-BE49-F238E27FC236}">
                <a16:creationId xmlns:a16="http://schemas.microsoft.com/office/drawing/2014/main" id="{F8908BB7-E4BA-9C6F-8F01-2FDF8A9C872C}"/>
              </a:ext>
            </a:extLst>
          </p:cNvPr>
          <p:cNvPicPr>
            <a:picLocks noChangeAspect="1"/>
          </p:cNvPicPr>
          <p:nvPr/>
        </p:nvPicPr>
        <p:blipFill>
          <a:blip r:embed="rId5"/>
          <a:srcRect/>
          <a:stretch/>
        </p:blipFill>
        <p:spPr>
          <a:xfrm>
            <a:off x="7242371" y="1206507"/>
            <a:ext cx="5651493" cy="5651493"/>
          </a:xfrm>
          <a:prstGeom prst="rect">
            <a:avLst/>
          </a:prstGeom>
        </p:spPr>
      </p:pic>
      <p:pic>
        <p:nvPicPr>
          <p:cNvPr id="10" name="Billede 9">
            <a:extLst>
              <a:ext uri="{FF2B5EF4-FFF2-40B4-BE49-F238E27FC236}">
                <a16:creationId xmlns:a16="http://schemas.microsoft.com/office/drawing/2014/main" id="{E3B2F306-DFFA-52F5-BB56-51A8BB473D28}"/>
              </a:ext>
            </a:extLst>
          </p:cNvPr>
          <p:cNvPicPr>
            <a:picLocks noChangeAspect="1"/>
          </p:cNvPicPr>
          <p:nvPr/>
        </p:nvPicPr>
        <p:blipFill>
          <a:blip r:embed="rId6"/>
          <a:srcRect/>
          <a:stretch/>
        </p:blipFill>
        <p:spPr>
          <a:xfrm>
            <a:off x="7242370" y="1206507"/>
            <a:ext cx="5651493" cy="5651493"/>
          </a:xfrm>
          <a:prstGeom prst="rect">
            <a:avLst/>
          </a:prstGeom>
        </p:spPr>
      </p:pic>
      <p:pic>
        <p:nvPicPr>
          <p:cNvPr id="11" name="Billede 10">
            <a:extLst>
              <a:ext uri="{FF2B5EF4-FFF2-40B4-BE49-F238E27FC236}">
                <a16:creationId xmlns:a16="http://schemas.microsoft.com/office/drawing/2014/main" id="{1BFB318F-4297-4B07-46F3-12C0316EC272}"/>
              </a:ext>
            </a:extLst>
          </p:cNvPr>
          <p:cNvPicPr>
            <a:picLocks noChangeAspect="1"/>
          </p:cNvPicPr>
          <p:nvPr/>
        </p:nvPicPr>
        <p:blipFill>
          <a:blip r:embed="rId7"/>
          <a:srcRect/>
          <a:stretch/>
        </p:blipFill>
        <p:spPr>
          <a:xfrm>
            <a:off x="7242370" y="1206506"/>
            <a:ext cx="5651493" cy="5651493"/>
          </a:xfrm>
          <a:prstGeom prst="rect">
            <a:avLst/>
          </a:prstGeom>
        </p:spPr>
      </p:pic>
      <p:pic>
        <p:nvPicPr>
          <p:cNvPr id="6" name="Billede 5">
            <a:extLst>
              <a:ext uri="{FF2B5EF4-FFF2-40B4-BE49-F238E27FC236}">
                <a16:creationId xmlns:a16="http://schemas.microsoft.com/office/drawing/2014/main" id="{36B4E39B-3CCC-C19B-288C-2CDF2D8B610B}"/>
              </a:ext>
            </a:extLst>
          </p:cNvPr>
          <p:cNvPicPr>
            <a:picLocks noChangeAspect="1"/>
          </p:cNvPicPr>
          <p:nvPr/>
        </p:nvPicPr>
        <p:blipFill>
          <a:blip r:embed="rId8"/>
          <a:srcRect/>
          <a:stretch/>
        </p:blipFill>
        <p:spPr>
          <a:xfrm>
            <a:off x="10310404" y="311848"/>
            <a:ext cx="1540023" cy="968348"/>
          </a:xfrm>
          <a:prstGeom prst="rect">
            <a:avLst/>
          </a:prstGeom>
        </p:spPr>
      </p:pic>
    </p:spTree>
    <p:extLst>
      <p:ext uri="{BB962C8B-B14F-4D97-AF65-F5344CB8AC3E}">
        <p14:creationId xmlns:p14="http://schemas.microsoft.com/office/powerpoint/2010/main" val="10494016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1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4">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calcmode="lin" valueType="num">
                                      <p:cBhvr additive="base">
                                        <p:cTn id="23" dur="1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24" dur="1000" fill="hold"/>
                                        <p:tgtEl>
                                          <p:spTgt spid="4">
                                            <p:txEl>
                                              <p:pRg st="1" end="1"/>
                                            </p:txEl>
                                          </p:spTgt>
                                        </p:tgtEl>
                                        <p:attrNameLst>
                                          <p:attrName>ppt_y</p:attrName>
                                        </p:attrNameLst>
                                      </p:cBhvr>
                                      <p:tavLst>
                                        <p:tav tm="0">
                                          <p:val>
                                            <p:strVal val="#ppt_y"/>
                                          </p:val>
                                        </p:tav>
                                        <p:tav tm="100000">
                                          <p:val>
                                            <p:strVal val="#ppt_y"/>
                                          </p:val>
                                        </p:tav>
                                      </p:tavLst>
                                    </p:anim>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additive="base">
                                        <p:cTn id="31" dur="10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4">
                                            <p:txEl>
                                              <p:pRg st="2" end="2"/>
                                            </p:txEl>
                                          </p:spTgt>
                                        </p:tgtEl>
                                        <p:attrNameLst>
                                          <p:attrName>ppt_y</p:attrName>
                                        </p:attrNameLst>
                                      </p:cBhvr>
                                      <p:tavLst>
                                        <p:tav tm="0">
                                          <p:val>
                                            <p:strVal val="#ppt_y"/>
                                          </p:val>
                                        </p:tav>
                                        <p:tav tm="100000">
                                          <p:val>
                                            <p:strVal val="#ppt_y"/>
                                          </p:val>
                                        </p:tav>
                                      </p:tavLst>
                                    </p:anim>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anim calcmode="lin" valueType="num">
                                      <p:cBhvr additive="base">
                                        <p:cTn id="39" dur="10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40" dur="1000" fill="hold"/>
                                        <p:tgtEl>
                                          <p:spTgt spid="4">
                                            <p:txEl>
                                              <p:pRg st="3" end="3"/>
                                            </p:txEl>
                                          </p:spTgt>
                                        </p:tgtEl>
                                        <p:attrNameLst>
                                          <p:attrName>ppt_y</p:attrName>
                                        </p:attrNameLst>
                                      </p:cBhvr>
                                      <p:tavLst>
                                        <p:tav tm="0">
                                          <p:val>
                                            <p:strVal val="#ppt_y"/>
                                          </p:val>
                                        </p:tav>
                                        <p:tav tm="100000">
                                          <p:val>
                                            <p:strVal val="#ppt_y"/>
                                          </p:val>
                                        </p:tav>
                                      </p:tavLst>
                                    </p:anim>
                                  </p:childTnLst>
                                </p:cTn>
                              </p:par>
                              <p:par>
                                <p:cTn id="41" presetID="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anim calcmode="lin" valueType="num">
                                      <p:cBhvr additive="base">
                                        <p:cTn id="47" dur="10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48" dur="1000" fill="hold"/>
                                        <p:tgtEl>
                                          <p:spTgt spid="4">
                                            <p:txEl>
                                              <p:pRg st="4" end="4"/>
                                            </p:txEl>
                                          </p:spTgt>
                                        </p:tgtEl>
                                        <p:attrNameLst>
                                          <p:attrName>ppt_y</p:attrName>
                                        </p:attrNameLst>
                                      </p:cBhvr>
                                      <p:tavLst>
                                        <p:tav tm="0">
                                          <p:val>
                                            <p:strVal val="#ppt_y"/>
                                          </p:val>
                                        </p:tav>
                                        <p:tav tm="100000">
                                          <p:val>
                                            <p:strVal val="#ppt_y"/>
                                          </p:val>
                                        </p:tav>
                                      </p:tavLst>
                                    </p:anim>
                                  </p:childTnLst>
                                </p:cTn>
                              </p:par>
                              <p:par>
                                <p:cTn id="49" presetID="1"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07633-6CDC-9615-71D3-F345BCBFF232}"/>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44C54E0E-6510-20F4-09A4-72346605AC1A}"/>
              </a:ext>
            </a:extLst>
          </p:cNvPr>
          <p:cNvSpPr txBox="1"/>
          <p:nvPr/>
        </p:nvSpPr>
        <p:spPr>
          <a:xfrm>
            <a:off x="520293" y="647242"/>
            <a:ext cx="7241474"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De første to ”kanaler”</a:t>
            </a:r>
          </a:p>
        </p:txBody>
      </p:sp>
      <p:sp>
        <p:nvSpPr>
          <p:cNvPr id="5" name="Tekstfelt 4">
            <a:extLst>
              <a:ext uri="{FF2B5EF4-FFF2-40B4-BE49-F238E27FC236}">
                <a16:creationId xmlns:a16="http://schemas.microsoft.com/office/drawing/2014/main" id="{FED3AD84-A374-3435-458A-4AC732B86282}"/>
              </a:ext>
            </a:extLst>
          </p:cNvPr>
          <p:cNvSpPr txBox="1"/>
          <p:nvPr/>
        </p:nvSpPr>
        <p:spPr>
          <a:xfrm>
            <a:off x="520292" y="1631090"/>
            <a:ext cx="8218593" cy="461665"/>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Mindst 4 </a:t>
            </a:r>
            <a:r>
              <a:rPr lang="da-DK" sz="2400" b="1" dirty="0" err="1">
                <a:latin typeface="Open Sans Semibold" panose="020B0606030504020204" pitchFamily="34" charset="0"/>
                <a:ea typeface="Open Sans Semibold" panose="020B0606030504020204" pitchFamily="34" charset="0"/>
                <a:cs typeface="Open Sans Semibold" panose="020B0606030504020204" pitchFamily="34" charset="0"/>
              </a:rPr>
              <a:t>mio</a:t>
            </a: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 skal indsamles i løbet af de første to år</a:t>
            </a:r>
          </a:p>
        </p:txBody>
      </p:sp>
      <p:sp>
        <p:nvSpPr>
          <p:cNvPr id="6" name="Tekstfelt 5">
            <a:extLst>
              <a:ext uri="{FF2B5EF4-FFF2-40B4-BE49-F238E27FC236}">
                <a16:creationId xmlns:a16="http://schemas.microsoft.com/office/drawing/2014/main" id="{2850D2CD-27B6-27F3-AB64-332200F55BEF}"/>
              </a:ext>
            </a:extLst>
          </p:cNvPr>
          <p:cNvSpPr txBox="1"/>
          <p:nvPr/>
        </p:nvSpPr>
        <p:spPr>
          <a:xfrm>
            <a:off x="520292" y="2159971"/>
            <a:ext cx="8218594" cy="461665"/>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Derefter 1 </a:t>
            </a:r>
            <a:r>
              <a:rPr lang="da-DK" sz="2400" b="1" dirty="0" err="1">
                <a:latin typeface="Open Sans Semibold" panose="020B0606030504020204" pitchFamily="34" charset="0"/>
                <a:ea typeface="Open Sans Semibold" panose="020B0606030504020204" pitchFamily="34" charset="0"/>
                <a:cs typeface="Open Sans Semibold" panose="020B0606030504020204" pitchFamily="34" charset="0"/>
              </a:rPr>
              <a:t>mio</a:t>
            </a: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 hvert af de otte følgende år</a:t>
            </a:r>
          </a:p>
        </p:txBody>
      </p:sp>
      <p:sp>
        <p:nvSpPr>
          <p:cNvPr id="4" name="Tekstfelt 3">
            <a:extLst>
              <a:ext uri="{FF2B5EF4-FFF2-40B4-BE49-F238E27FC236}">
                <a16:creationId xmlns:a16="http://schemas.microsoft.com/office/drawing/2014/main" id="{EB9DAB5E-1826-4729-CF95-E7E48AD2B4C1}"/>
              </a:ext>
            </a:extLst>
          </p:cNvPr>
          <p:cNvSpPr txBox="1"/>
          <p:nvPr/>
        </p:nvSpPr>
        <p:spPr>
          <a:xfrm>
            <a:off x="520292" y="2680970"/>
            <a:ext cx="8218594" cy="1200329"/>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Fordelt på 200 voksne medlemmer bliver det i gennemsnit kr. 10.000,- hvert af de første to år</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og kr. 5.000,- hvert af de otte følgende år</a:t>
            </a:r>
          </a:p>
        </p:txBody>
      </p:sp>
      <p:pic>
        <p:nvPicPr>
          <p:cNvPr id="7" name="Billede 6">
            <a:extLst>
              <a:ext uri="{FF2B5EF4-FFF2-40B4-BE49-F238E27FC236}">
                <a16:creationId xmlns:a16="http://schemas.microsoft.com/office/drawing/2014/main" id="{EE53ED74-9BAD-726E-C088-91595A8B77A9}"/>
              </a:ext>
            </a:extLst>
          </p:cNvPr>
          <p:cNvPicPr>
            <a:picLocks noChangeAspect="1"/>
          </p:cNvPicPr>
          <p:nvPr/>
        </p:nvPicPr>
        <p:blipFill>
          <a:blip r:embed="rId3"/>
          <a:srcRect/>
          <a:stretch/>
        </p:blipFill>
        <p:spPr>
          <a:xfrm>
            <a:off x="9203051" y="943940"/>
            <a:ext cx="4497636" cy="4497636"/>
          </a:xfrm>
          <a:prstGeom prst="rect">
            <a:avLst/>
          </a:prstGeom>
        </p:spPr>
      </p:pic>
      <p:pic>
        <p:nvPicPr>
          <p:cNvPr id="8" name="Billede 7">
            <a:extLst>
              <a:ext uri="{FF2B5EF4-FFF2-40B4-BE49-F238E27FC236}">
                <a16:creationId xmlns:a16="http://schemas.microsoft.com/office/drawing/2014/main" id="{4E834D5F-01F8-A3A1-3ADD-94992E9430E7}"/>
              </a:ext>
            </a:extLst>
          </p:cNvPr>
          <p:cNvPicPr>
            <a:picLocks noChangeAspect="1"/>
          </p:cNvPicPr>
          <p:nvPr/>
        </p:nvPicPr>
        <p:blipFill>
          <a:blip r:embed="rId4"/>
          <a:srcRect/>
          <a:stretch/>
        </p:blipFill>
        <p:spPr>
          <a:xfrm>
            <a:off x="6960806" y="2159971"/>
            <a:ext cx="4497636" cy="4497636"/>
          </a:xfrm>
          <a:prstGeom prst="rect">
            <a:avLst/>
          </a:prstGeom>
        </p:spPr>
      </p:pic>
      <p:sp>
        <p:nvSpPr>
          <p:cNvPr id="9" name="Tekstfelt 8">
            <a:extLst>
              <a:ext uri="{FF2B5EF4-FFF2-40B4-BE49-F238E27FC236}">
                <a16:creationId xmlns:a16="http://schemas.microsoft.com/office/drawing/2014/main" id="{3A5C642B-454B-E4E3-38CF-577B227E6F5C}"/>
              </a:ext>
            </a:extLst>
          </p:cNvPr>
          <p:cNvSpPr txBox="1"/>
          <p:nvPr/>
        </p:nvSpPr>
        <p:spPr>
          <a:xfrm>
            <a:off x="520292" y="4001770"/>
            <a:ext cx="8218594" cy="1200329"/>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Omregnet er det ca. i gennemsnit pr. medlem</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kr. 834,-/md hvert af de første to år og</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kr. 418,-/md hvert af de otte følgende år</a:t>
            </a:r>
          </a:p>
        </p:txBody>
      </p:sp>
      <p:sp>
        <p:nvSpPr>
          <p:cNvPr id="10" name="Tekstfelt 9">
            <a:extLst>
              <a:ext uri="{FF2B5EF4-FFF2-40B4-BE49-F238E27FC236}">
                <a16:creationId xmlns:a16="http://schemas.microsoft.com/office/drawing/2014/main" id="{5B01A33C-4C4F-D0D3-DB13-F5E5F114C33C}"/>
              </a:ext>
            </a:extLst>
          </p:cNvPr>
          <p:cNvSpPr txBox="1"/>
          <p:nvPr/>
        </p:nvSpPr>
        <p:spPr>
          <a:xfrm>
            <a:off x="520292" y="5281930"/>
            <a:ext cx="8218594" cy="1200329"/>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Det er gennemsnitstal, så nogle kan</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give mere, andre måske langt mindre.</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Giv, hvad DU kan og vil :-)</a:t>
            </a:r>
          </a:p>
        </p:txBody>
      </p:sp>
      <p:pic>
        <p:nvPicPr>
          <p:cNvPr id="11" name="Billede 10">
            <a:extLst>
              <a:ext uri="{FF2B5EF4-FFF2-40B4-BE49-F238E27FC236}">
                <a16:creationId xmlns:a16="http://schemas.microsoft.com/office/drawing/2014/main" id="{E5DCB719-6387-1344-CBA0-0F6F5E56DBA2}"/>
              </a:ext>
            </a:extLst>
          </p:cNvPr>
          <p:cNvPicPr>
            <a:picLocks noChangeAspect="1"/>
          </p:cNvPicPr>
          <p:nvPr/>
        </p:nvPicPr>
        <p:blipFill>
          <a:blip r:embed="rId5"/>
          <a:srcRect/>
          <a:stretch/>
        </p:blipFill>
        <p:spPr>
          <a:xfrm>
            <a:off x="10310404" y="311848"/>
            <a:ext cx="1540023" cy="968348"/>
          </a:xfrm>
          <a:prstGeom prst="rect">
            <a:avLst/>
          </a:prstGeom>
        </p:spPr>
      </p:pic>
    </p:spTree>
    <p:extLst>
      <p:ext uri="{BB962C8B-B14F-4D97-AF65-F5344CB8AC3E}">
        <p14:creationId xmlns:p14="http://schemas.microsoft.com/office/powerpoint/2010/main" val="33691869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ppt_x"/>
                                          </p:val>
                                        </p:tav>
                                        <p:tav tm="100000">
                                          <p:val>
                                            <p:strVal val="#ppt_x"/>
                                          </p:val>
                                        </p:tav>
                                      </p:tavLst>
                                    </p:anim>
                                    <p:anim calcmode="lin" valueType="num">
                                      <p:cBhvr additive="base">
                                        <p:cTn id="1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0-#ppt_w/2"/>
                                          </p:val>
                                        </p:tav>
                                        <p:tav tm="100000">
                                          <p:val>
                                            <p:strVal val="#ppt_x"/>
                                          </p:val>
                                        </p:tav>
                                      </p:tavLst>
                                    </p:anim>
                                    <p:anim calcmode="lin" valueType="num">
                                      <p:cBhvr additive="base">
                                        <p:cTn id="24" dur="10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1000" fill="hold"/>
                                        <p:tgtEl>
                                          <p:spTgt spid="4"/>
                                        </p:tgtEl>
                                        <p:attrNameLst>
                                          <p:attrName>ppt_x</p:attrName>
                                        </p:attrNameLst>
                                      </p:cBhvr>
                                      <p:tavLst>
                                        <p:tav tm="0">
                                          <p:val>
                                            <p:strVal val="0-#ppt_w/2"/>
                                          </p:val>
                                        </p:tav>
                                        <p:tav tm="100000">
                                          <p:val>
                                            <p:strVal val="#ppt_x"/>
                                          </p:val>
                                        </p:tav>
                                      </p:tavLst>
                                    </p:anim>
                                    <p:anim calcmode="lin" valueType="num">
                                      <p:cBhvr additive="base">
                                        <p:cTn id="34"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1000" fill="hold"/>
                                        <p:tgtEl>
                                          <p:spTgt spid="9"/>
                                        </p:tgtEl>
                                        <p:attrNameLst>
                                          <p:attrName>ppt_x</p:attrName>
                                        </p:attrNameLst>
                                      </p:cBhvr>
                                      <p:tavLst>
                                        <p:tav tm="0">
                                          <p:val>
                                            <p:strVal val="0-#ppt_w/2"/>
                                          </p:val>
                                        </p:tav>
                                        <p:tav tm="100000">
                                          <p:val>
                                            <p:strVal val="#ppt_x"/>
                                          </p:val>
                                        </p:tav>
                                      </p:tavLst>
                                    </p:anim>
                                    <p:anim calcmode="lin" valueType="num">
                                      <p:cBhvr additive="base">
                                        <p:cTn id="40"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000" fill="hold"/>
                                        <p:tgtEl>
                                          <p:spTgt spid="10"/>
                                        </p:tgtEl>
                                        <p:attrNameLst>
                                          <p:attrName>ppt_x</p:attrName>
                                        </p:attrNameLst>
                                      </p:cBhvr>
                                      <p:tavLst>
                                        <p:tav tm="0">
                                          <p:val>
                                            <p:strVal val="0-#ppt_w/2"/>
                                          </p:val>
                                        </p:tav>
                                        <p:tav tm="100000">
                                          <p:val>
                                            <p:strVal val="#ppt_x"/>
                                          </p:val>
                                        </p:tav>
                                      </p:tavLst>
                                    </p:anim>
                                    <p:anim calcmode="lin" valueType="num">
                                      <p:cBhvr additive="base">
                                        <p:cTn id="46"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4"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F5AC1-6B61-5DAD-A679-EDF261807E49}"/>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11DAE424-FC41-C1DE-ACBE-5078B3DF044D}"/>
              </a:ext>
            </a:extLst>
          </p:cNvPr>
          <p:cNvSpPr txBox="1"/>
          <p:nvPr/>
        </p:nvSpPr>
        <p:spPr>
          <a:xfrm>
            <a:off x="520292" y="647242"/>
            <a:ext cx="9243467"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Giver-eksempel 1</a:t>
            </a:r>
          </a:p>
        </p:txBody>
      </p:sp>
      <p:pic>
        <p:nvPicPr>
          <p:cNvPr id="6" name="Billede 5">
            <a:extLst>
              <a:ext uri="{FF2B5EF4-FFF2-40B4-BE49-F238E27FC236}">
                <a16:creationId xmlns:a16="http://schemas.microsoft.com/office/drawing/2014/main" id="{F599E498-C0BB-8E74-9BD3-FBEAAB5C6CDE}"/>
              </a:ext>
            </a:extLst>
          </p:cNvPr>
          <p:cNvPicPr>
            <a:picLocks noChangeAspect="1"/>
          </p:cNvPicPr>
          <p:nvPr/>
        </p:nvPicPr>
        <p:blipFill>
          <a:blip r:embed="rId3"/>
          <a:stretch>
            <a:fillRect/>
          </a:stretch>
        </p:blipFill>
        <p:spPr>
          <a:xfrm>
            <a:off x="5980670" y="646670"/>
            <a:ext cx="6211330" cy="6211330"/>
          </a:xfrm>
          <a:prstGeom prst="rect">
            <a:avLst/>
          </a:prstGeom>
        </p:spPr>
      </p:pic>
      <p:sp>
        <p:nvSpPr>
          <p:cNvPr id="4" name="Tekstfelt 3">
            <a:extLst>
              <a:ext uri="{FF2B5EF4-FFF2-40B4-BE49-F238E27FC236}">
                <a16:creationId xmlns:a16="http://schemas.microsoft.com/office/drawing/2014/main" id="{913F6FE6-BB1C-C432-4E9D-F8C62CA8DD29}"/>
              </a:ext>
            </a:extLst>
          </p:cNvPr>
          <p:cNvSpPr txBox="1"/>
          <p:nvPr/>
        </p:nvSpPr>
        <p:spPr>
          <a:xfrm>
            <a:off x="520292" y="1631090"/>
            <a:ext cx="8877708" cy="3693319"/>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GAVEBREV (kanal 2)</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Kr. 5.000,- om året i 10 år</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b="1" i="1" dirty="0">
                <a:latin typeface="Open Sans Semibold" panose="020B0606030504020204" pitchFamily="34" charset="0"/>
                <a:ea typeface="Open Sans Semibold" panose="020B0606030504020204" pitchFamily="34" charset="0"/>
                <a:cs typeface="Open Sans Semibold" panose="020B0606030504020204" pitchFamily="34" charset="0"/>
              </a:rPr>
              <a:t>Fuldt skattefradrag op til 15% af årsindkomst</a:t>
            </a:r>
          </a:p>
          <a:p>
            <a:pPr marL="342900" indent="-342900">
              <a:buFontTx/>
              <a:buChar char="-"/>
            </a:pPr>
            <a:endParaRPr lang="da-DK" b="1" i="1" dirty="0">
              <a:latin typeface="Open Sans Semibold" panose="020B0606030504020204" pitchFamily="34" charset="0"/>
              <a:ea typeface="Open Sans Semibold" panose="020B0606030504020204" pitchFamily="34" charset="0"/>
              <a:cs typeface="Open Sans Semibold" panose="020B0606030504020204" pitchFamily="34" charset="0"/>
            </a:endParaRPr>
          </a:p>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”ALMINDELIGE” GAVER (kanal 1)</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Kr. 5.000,- hvert af de to første år</a:t>
            </a:r>
            <a:br>
              <a:rPr lang="da-DK"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i="1" dirty="0">
                <a:latin typeface="Open Sans Semibold" panose="020B0606030504020204" pitchFamily="34" charset="0"/>
                <a:ea typeface="Open Sans Semibold" panose="020B0606030504020204" pitchFamily="34" charset="0"/>
                <a:cs typeface="Open Sans Semibold" panose="020B0606030504020204" pitchFamily="34" charset="0"/>
              </a:rPr>
              <a:t>Fuldt skattefradrag op til kr. 20.000,- pr. person pr. år</a:t>
            </a:r>
          </a:p>
          <a:p>
            <a:pPr marL="342900" indent="-342900">
              <a:buFontTx/>
              <a:buChar char="-"/>
            </a:pPr>
            <a:endParaRPr lang="da-DK" b="1" i="1" dirty="0">
              <a:latin typeface="Open Sans Semibold" panose="020B0606030504020204" pitchFamily="34" charset="0"/>
              <a:ea typeface="Open Sans Semibold" panose="020B0606030504020204" pitchFamily="34" charset="0"/>
              <a:cs typeface="Open Sans Semibold" panose="020B0606030504020204" pitchFamily="34" charset="0"/>
            </a:endParaRPr>
          </a:p>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Det vil sige ca. kr. 834,- om måneden i 2 år,</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derefter ca. kr. 417,- om måneden i 8 år</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b="1" i="1" dirty="0">
                <a:latin typeface="Open Sans Semibold" panose="020B0606030504020204" pitchFamily="34" charset="0"/>
                <a:ea typeface="Open Sans Semibold" panose="020B0606030504020204" pitchFamily="34" charset="0"/>
                <a:cs typeface="Open Sans Semibold" panose="020B0606030504020204" pitchFamily="34" charset="0"/>
              </a:rPr>
              <a:t>Efter 26% skattefradrag hhv. kr. 617,- og kr. 309,-</a:t>
            </a:r>
          </a:p>
        </p:txBody>
      </p:sp>
      <p:pic>
        <p:nvPicPr>
          <p:cNvPr id="7" name="Billede 6">
            <a:extLst>
              <a:ext uri="{FF2B5EF4-FFF2-40B4-BE49-F238E27FC236}">
                <a16:creationId xmlns:a16="http://schemas.microsoft.com/office/drawing/2014/main" id="{84606605-6132-53C6-06E0-078A438FDC27}"/>
              </a:ext>
            </a:extLst>
          </p:cNvPr>
          <p:cNvPicPr>
            <a:picLocks noChangeAspect="1"/>
          </p:cNvPicPr>
          <p:nvPr/>
        </p:nvPicPr>
        <p:blipFill>
          <a:blip r:embed="rId4"/>
          <a:srcRect/>
          <a:stretch/>
        </p:blipFill>
        <p:spPr>
          <a:xfrm>
            <a:off x="10310404" y="311848"/>
            <a:ext cx="1540023" cy="968348"/>
          </a:xfrm>
          <a:prstGeom prst="rect">
            <a:avLst/>
          </a:prstGeom>
        </p:spPr>
      </p:pic>
    </p:spTree>
    <p:extLst>
      <p:ext uri="{BB962C8B-B14F-4D97-AF65-F5344CB8AC3E}">
        <p14:creationId xmlns:p14="http://schemas.microsoft.com/office/powerpoint/2010/main" val="23496178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1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8"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10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4" dur="10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additive="base">
                                        <p:cTn id="29" dur="10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0" dur="10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26A27-1B41-1003-D2AF-CD454F00B69E}"/>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CD76749E-0F51-BFAA-193B-BB60A2F915DE}"/>
              </a:ext>
            </a:extLst>
          </p:cNvPr>
          <p:cNvSpPr txBox="1"/>
          <p:nvPr/>
        </p:nvSpPr>
        <p:spPr>
          <a:xfrm>
            <a:off x="520292" y="647242"/>
            <a:ext cx="9243467"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Giver-eksempel 2</a:t>
            </a:r>
          </a:p>
        </p:txBody>
      </p:sp>
      <p:sp>
        <p:nvSpPr>
          <p:cNvPr id="5" name="Tekstfelt 4">
            <a:extLst>
              <a:ext uri="{FF2B5EF4-FFF2-40B4-BE49-F238E27FC236}">
                <a16:creationId xmlns:a16="http://schemas.microsoft.com/office/drawing/2014/main" id="{A02B797A-827A-F37A-A9D6-E6963BE95D36}"/>
              </a:ext>
            </a:extLst>
          </p:cNvPr>
          <p:cNvSpPr txBox="1"/>
          <p:nvPr/>
        </p:nvSpPr>
        <p:spPr>
          <a:xfrm>
            <a:off x="520292" y="1631090"/>
            <a:ext cx="8877708" cy="3693319"/>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GAVEBREV (kanal 2)</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Kr. 4.000,- om året i 10 år</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b="1" i="1" dirty="0">
                <a:latin typeface="Open Sans Semibold" panose="020B0606030504020204" pitchFamily="34" charset="0"/>
                <a:ea typeface="Open Sans Semibold" panose="020B0606030504020204" pitchFamily="34" charset="0"/>
                <a:cs typeface="Open Sans Semibold" panose="020B0606030504020204" pitchFamily="34" charset="0"/>
              </a:rPr>
              <a:t>Fuldt skattefradrag op til 15% af årsindkomst</a:t>
            </a:r>
          </a:p>
          <a:p>
            <a:pPr marL="342900" indent="-342900">
              <a:buFontTx/>
              <a:buChar char="-"/>
            </a:pPr>
            <a:endParaRPr lang="da-DK" b="1" i="1" dirty="0">
              <a:latin typeface="Open Sans Semibold" panose="020B0606030504020204" pitchFamily="34" charset="0"/>
              <a:ea typeface="Open Sans Semibold" panose="020B0606030504020204" pitchFamily="34" charset="0"/>
              <a:cs typeface="Open Sans Semibold" panose="020B0606030504020204" pitchFamily="34" charset="0"/>
            </a:endParaRPr>
          </a:p>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”ALMINDELIGE” GAVER (kanal 1)</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Kr. 10.000,- hvert af de to første år</a:t>
            </a:r>
            <a:br>
              <a:rPr lang="da-DK"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i="1" dirty="0">
                <a:latin typeface="Open Sans Semibold" panose="020B0606030504020204" pitchFamily="34" charset="0"/>
                <a:ea typeface="Open Sans Semibold" panose="020B0606030504020204" pitchFamily="34" charset="0"/>
                <a:cs typeface="Open Sans Semibold" panose="020B0606030504020204" pitchFamily="34" charset="0"/>
              </a:rPr>
              <a:t>Fuldt skattefradrag op til kr. 20.000,- pr. person pr. år</a:t>
            </a:r>
          </a:p>
          <a:p>
            <a:pPr marL="342900" indent="-342900">
              <a:buFontTx/>
              <a:buChar char="-"/>
            </a:pPr>
            <a:endParaRPr lang="da-DK" b="1" i="1" dirty="0">
              <a:latin typeface="Open Sans Semibold" panose="020B0606030504020204" pitchFamily="34" charset="0"/>
              <a:ea typeface="Open Sans Semibold" panose="020B0606030504020204" pitchFamily="34" charset="0"/>
              <a:cs typeface="Open Sans Semibold" panose="020B0606030504020204" pitchFamily="34" charset="0"/>
            </a:endParaRPr>
          </a:p>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Det vil sige ca. kr. 1.167,- om måneden i 2 år,</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derefter ca. kr. 334,- om måneden i 8 år</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b="1" i="1" dirty="0">
                <a:latin typeface="Open Sans Semibold" panose="020B0606030504020204" pitchFamily="34" charset="0"/>
                <a:ea typeface="Open Sans Semibold" panose="020B0606030504020204" pitchFamily="34" charset="0"/>
                <a:cs typeface="Open Sans Semibold" panose="020B0606030504020204" pitchFamily="34" charset="0"/>
              </a:rPr>
              <a:t>Efter 26% skattefradrag hhv. kr. 864,- og kr. 247,-</a:t>
            </a:r>
          </a:p>
        </p:txBody>
      </p:sp>
      <p:pic>
        <p:nvPicPr>
          <p:cNvPr id="6" name="Billede 5">
            <a:extLst>
              <a:ext uri="{FF2B5EF4-FFF2-40B4-BE49-F238E27FC236}">
                <a16:creationId xmlns:a16="http://schemas.microsoft.com/office/drawing/2014/main" id="{FC739FFC-745B-70EE-E1AC-5BE2CD750137}"/>
              </a:ext>
            </a:extLst>
          </p:cNvPr>
          <p:cNvPicPr>
            <a:picLocks noChangeAspect="1"/>
          </p:cNvPicPr>
          <p:nvPr/>
        </p:nvPicPr>
        <p:blipFill>
          <a:blip r:embed="rId3"/>
          <a:stretch>
            <a:fillRect/>
          </a:stretch>
        </p:blipFill>
        <p:spPr>
          <a:xfrm>
            <a:off x="5980670" y="646670"/>
            <a:ext cx="6211330" cy="6211330"/>
          </a:xfrm>
          <a:prstGeom prst="rect">
            <a:avLst/>
          </a:prstGeom>
        </p:spPr>
      </p:pic>
      <p:pic>
        <p:nvPicPr>
          <p:cNvPr id="4" name="Billede 3">
            <a:extLst>
              <a:ext uri="{FF2B5EF4-FFF2-40B4-BE49-F238E27FC236}">
                <a16:creationId xmlns:a16="http://schemas.microsoft.com/office/drawing/2014/main" id="{53559E41-01A6-4B2A-612E-9B521A490D7E}"/>
              </a:ext>
            </a:extLst>
          </p:cNvPr>
          <p:cNvPicPr>
            <a:picLocks noChangeAspect="1"/>
          </p:cNvPicPr>
          <p:nvPr/>
        </p:nvPicPr>
        <p:blipFill>
          <a:blip r:embed="rId4"/>
          <a:srcRect/>
          <a:stretch/>
        </p:blipFill>
        <p:spPr>
          <a:xfrm>
            <a:off x="10310404" y="311848"/>
            <a:ext cx="1540023" cy="968348"/>
          </a:xfrm>
          <a:prstGeom prst="rect">
            <a:avLst/>
          </a:prstGeom>
        </p:spPr>
      </p:pic>
    </p:spTree>
    <p:extLst>
      <p:ext uri="{BB962C8B-B14F-4D97-AF65-F5344CB8AC3E}">
        <p14:creationId xmlns:p14="http://schemas.microsoft.com/office/powerpoint/2010/main" val="42473789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10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8"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10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4" dur="10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 calcmode="lin" valueType="num">
                                      <p:cBhvr additive="base">
                                        <p:cTn id="29" dur="1000" fill="hold"/>
                                        <p:tgtEl>
                                          <p:spTgt spid="5">
                                            <p:txEl>
                                              <p:pRg st="4" end="4"/>
                                            </p:txEl>
                                          </p:spTgt>
                                        </p:tgtEl>
                                        <p:attrNameLst>
                                          <p:attrName>ppt_x</p:attrName>
                                        </p:attrNameLst>
                                      </p:cBhvr>
                                      <p:tavLst>
                                        <p:tav tm="0">
                                          <p:val>
                                            <p:strVal val="0-#ppt_w/2"/>
                                          </p:val>
                                        </p:tav>
                                        <p:tav tm="100000">
                                          <p:val>
                                            <p:strVal val="#ppt_x"/>
                                          </p:val>
                                        </p:tav>
                                      </p:tavLst>
                                    </p:anim>
                                    <p:anim calcmode="lin" valueType="num">
                                      <p:cBhvr additive="base">
                                        <p:cTn id="30" dur="10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uiExpand="1"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D6310-FE9B-5042-9377-939B30796B1C}"/>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88A3706B-62C5-0CB1-6289-FCB24C50D30A}"/>
              </a:ext>
            </a:extLst>
          </p:cNvPr>
          <p:cNvSpPr txBox="1"/>
          <p:nvPr/>
        </p:nvSpPr>
        <p:spPr>
          <a:xfrm>
            <a:off x="520292" y="647242"/>
            <a:ext cx="9243467"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Opsummering af eksemplerne</a:t>
            </a:r>
          </a:p>
        </p:txBody>
      </p:sp>
      <p:pic>
        <p:nvPicPr>
          <p:cNvPr id="6" name="Billede 5">
            <a:extLst>
              <a:ext uri="{FF2B5EF4-FFF2-40B4-BE49-F238E27FC236}">
                <a16:creationId xmlns:a16="http://schemas.microsoft.com/office/drawing/2014/main" id="{B3E72E4D-0A33-928C-8280-BA844BD9B17F}"/>
              </a:ext>
            </a:extLst>
          </p:cNvPr>
          <p:cNvPicPr>
            <a:picLocks noChangeAspect="1"/>
          </p:cNvPicPr>
          <p:nvPr/>
        </p:nvPicPr>
        <p:blipFill>
          <a:blip r:embed="rId3"/>
          <a:stretch>
            <a:fillRect/>
          </a:stretch>
        </p:blipFill>
        <p:spPr>
          <a:xfrm>
            <a:off x="5980670" y="646670"/>
            <a:ext cx="6211330" cy="6211330"/>
          </a:xfrm>
          <a:prstGeom prst="rect">
            <a:avLst/>
          </a:prstGeom>
        </p:spPr>
      </p:pic>
      <p:graphicFrame>
        <p:nvGraphicFramePr>
          <p:cNvPr id="7" name="Tabel 6">
            <a:extLst>
              <a:ext uri="{FF2B5EF4-FFF2-40B4-BE49-F238E27FC236}">
                <a16:creationId xmlns:a16="http://schemas.microsoft.com/office/drawing/2014/main" id="{3DE742D2-8CD9-C552-450D-E3EEFE29E5F0}"/>
              </a:ext>
            </a:extLst>
          </p:cNvPr>
          <p:cNvGraphicFramePr>
            <a:graphicFrameLocks noGrp="1"/>
          </p:cNvGraphicFramePr>
          <p:nvPr>
            <p:extLst>
              <p:ext uri="{D42A27DB-BD31-4B8C-83A1-F6EECF244321}">
                <p14:modId xmlns:p14="http://schemas.microsoft.com/office/powerpoint/2010/main" val="1732173605"/>
              </p:ext>
            </p:extLst>
          </p:nvPr>
        </p:nvGraphicFramePr>
        <p:xfrm>
          <a:off x="609601" y="1862666"/>
          <a:ext cx="6807201" cy="3306234"/>
        </p:xfrm>
        <a:graphic>
          <a:graphicData uri="http://schemas.openxmlformats.org/drawingml/2006/table">
            <a:tbl>
              <a:tblPr firstRow="1" bandRow="1">
                <a:tableStyleId>{5C22544A-7EE6-4342-B048-85BDC9FD1C3A}</a:tableStyleId>
              </a:tblPr>
              <a:tblGrid>
                <a:gridCol w="2269067">
                  <a:extLst>
                    <a:ext uri="{9D8B030D-6E8A-4147-A177-3AD203B41FA5}">
                      <a16:colId xmlns:a16="http://schemas.microsoft.com/office/drawing/2014/main" val="1743163627"/>
                    </a:ext>
                  </a:extLst>
                </a:gridCol>
                <a:gridCol w="2269067">
                  <a:extLst>
                    <a:ext uri="{9D8B030D-6E8A-4147-A177-3AD203B41FA5}">
                      <a16:colId xmlns:a16="http://schemas.microsoft.com/office/drawing/2014/main" val="2092270871"/>
                    </a:ext>
                  </a:extLst>
                </a:gridCol>
                <a:gridCol w="2269067">
                  <a:extLst>
                    <a:ext uri="{9D8B030D-6E8A-4147-A177-3AD203B41FA5}">
                      <a16:colId xmlns:a16="http://schemas.microsoft.com/office/drawing/2014/main" val="1333288831"/>
                    </a:ext>
                  </a:extLst>
                </a:gridCol>
              </a:tblGrid>
              <a:tr h="1102078">
                <a:tc>
                  <a:txBody>
                    <a:bodyPr/>
                    <a:lstStyle/>
                    <a:p>
                      <a:pPr algn="ctr"/>
                      <a:r>
                        <a:rPr lang="da-DK" dirty="0"/>
                        <a:t>Gaver efter skat</a:t>
                      </a:r>
                    </a:p>
                    <a:p>
                      <a:pPr algn="ctr"/>
                      <a:r>
                        <a:rPr lang="da-DK" dirty="0"/>
                        <a:t>hen over 10 år</a:t>
                      </a:r>
                    </a:p>
                  </a:txBody>
                  <a:tcPr anchor="ctr">
                    <a:solidFill>
                      <a:srgbClr val="180DA6"/>
                    </a:solidFill>
                  </a:tcPr>
                </a:tc>
                <a:tc>
                  <a:txBody>
                    <a:bodyPr/>
                    <a:lstStyle/>
                    <a:p>
                      <a:pPr algn="ctr"/>
                      <a:r>
                        <a:rPr lang="da-DK" dirty="0"/>
                        <a:t>Giver-eksempel 1</a:t>
                      </a:r>
                    </a:p>
                  </a:txBody>
                  <a:tcPr anchor="ctr">
                    <a:solidFill>
                      <a:srgbClr val="180DA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dirty="0"/>
                        <a:t>Giver-eksempel 2</a:t>
                      </a:r>
                    </a:p>
                  </a:txBody>
                  <a:tcPr anchor="ctr">
                    <a:solidFill>
                      <a:srgbClr val="180DA6"/>
                    </a:solidFill>
                  </a:tcPr>
                </a:tc>
                <a:extLst>
                  <a:ext uri="{0D108BD9-81ED-4DB2-BD59-A6C34878D82A}">
                    <a16:rowId xmlns:a16="http://schemas.microsoft.com/office/drawing/2014/main" val="1089521572"/>
                  </a:ext>
                </a:extLst>
              </a:tr>
              <a:tr h="1102078">
                <a:tc>
                  <a:txBody>
                    <a:bodyPr/>
                    <a:lstStyle/>
                    <a:p>
                      <a:pPr algn="ctr"/>
                      <a:r>
                        <a:rPr lang="da-DK" b="1" dirty="0"/>
                        <a:t>De første 2 år</a:t>
                      </a:r>
                    </a:p>
                  </a:txBody>
                  <a:tcPr anchor="ctr">
                    <a:solidFill>
                      <a:srgbClr val="CF88C9"/>
                    </a:solidFill>
                  </a:tcPr>
                </a:tc>
                <a:tc>
                  <a:txBody>
                    <a:bodyPr/>
                    <a:lstStyle/>
                    <a:p>
                      <a:pPr algn="ctr"/>
                      <a:r>
                        <a:rPr lang="da-DK" dirty="0"/>
                        <a:t>Kr. 617,-/md</a:t>
                      </a:r>
                    </a:p>
                  </a:txBody>
                  <a:tcPr anchor="ctr">
                    <a:solidFill>
                      <a:srgbClr val="94D8F3"/>
                    </a:solidFill>
                  </a:tcPr>
                </a:tc>
                <a:tc>
                  <a:txBody>
                    <a:bodyPr/>
                    <a:lstStyle/>
                    <a:p>
                      <a:pPr algn="ctr"/>
                      <a:r>
                        <a:rPr lang="da-DK" dirty="0"/>
                        <a:t>Kr. 864,-/md</a:t>
                      </a:r>
                    </a:p>
                  </a:txBody>
                  <a:tcPr anchor="ctr">
                    <a:solidFill>
                      <a:srgbClr val="94D8F3"/>
                    </a:solidFill>
                  </a:tcPr>
                </a:tc>
                <a:extLst>
                  <a:ext uri="{0D108BD9-81ED-4DB2-BD59-A6C34878D82A}">
                    <a16:rowId xmlns:a16="http://schemas.microsoft.com/office/drawing/2014/main" val="2296908268"/>
                  </a:ext>
                </a:extLst>
              </a:tr>
              <a:tr h="1102078">
                <a:tc>
                  <a:txBody>
                    <a:bodyPr/>
                    <a:lstStyle/>
                    <a:p>
                      <a:pPr algn="ctr"/>
                      <a:r>
                        <a:rPr lang="da-DK" b="1" dirty="0"/>
                        <a:t>De følgende 8 år</a:t>
                      </a:r>
                    </a:p>
                  </a:txBody>
                  <a:tcPr anchor="ctr">
                    <a:solidFill>
                      <a:srgbClr val="CF88C9"/>
                    </a:solidFill>
                  </a:tcPr>
                </a:tc>
                <a:tc>
                  <a:txBody>
                    <a:bodyPr/>
                    <a:lstStyle/>
                    <a:p>
                      <a:pPr algn="ctr"/>
                      <a:r>
                        <a:rPr lang="da-DK" dirty="0"/>
                        <a:t>Kr. 309,-/md</a:t>
                      </a:r>
                    </a:p>
                  </a:txBody>
                  <a:tcPr anchor="ctr">
                    <a:solidFill>
                      <a:srgbClr val="94D8F3"/>
                    </a:solidFill>
                  </a:tcPr>
                </a:tc>
                <a:tc>
                  <a:txBody>
                    <a:bodyPr/>
                    <a:lstStyle/>
                    <a:p>
                      <a:pPr algn="ctr"/>
                      <a:r>
                        <a:rPr lang="da-DK" dirty="0"/>
                        <a:t>Kr. 247,-/md</a:t>
                      </a:r>
                    </a:p>
                  </a:txBody>
                  <a:tcPr anchor="ctr">
                    <a:solidFill>
                      <a:srgbClr val="94D8F3"/>
                    </a:solidFill>
                  </a:tcPr>
                </a:tc>
                <a:extLst>
                  <a:ext uri="{0D108BD9-81ED-4DB2-BD59-A6C34878D82A}">
                    <a16:rowId xmlns:a16="http://schemas.microsoft.com/office/drawing/2014/main" val="2738010923"/>
                  </a:ext>
                </a:extLst>
              </a:tr>
            </a:tbl>
          </a:graphicData>
        </a:graphic>
      </p:graphicFrame>
      <p:pic>
        <p:nvPicPr>
          <p:cNvPr id="8" name="Billede 7">
            <a:extLst>
              <a:ext uri="{FF2B5EF4-FFF2-40B4-BE49-F238E27FC236}">
                <a16:creationId xmlns:a16="http://schemas.microsoft.com/office/drawing/2014/main" id="{A7A39DAA-3339-01E8-8CCA-713E4CDB9E9F}"/>
              </a:ext>
            </a:extLst>
          </p:cNvPr>
          <p:cNvPicPr>
            <a:picLocks noChangeAspect="1"/>
          </p:cNvPicPr>
          <p:nvPr/>
        </p:nvPicPr>
        <p:blipFill>
          <a:blip r:embed="rId4"/>
          <a:srcRect/>
          <a:stretch/>
        </p:blipFill>
        <p:spPr>
          <a:xfrm>
            <a:off x="10310404" y="311848"/>
            <a:ext cx="1540023" cy="968348"/>
          </a:xfrm>
          <a:prstGeom prst="rect">
            <a:avLst/>
          </a:prstGeom>
        </p:spPr>
      </p:pic>
    </p:spTree>
    <p:extLst>
      <p:ext uri="{BB962C8B-B14F-4D97-AF65-F5344CB8AC3E}">
        <p14:creationId xmlns:p14="http://schemas.microsoft.com/office/powerpoint/2010/main" val="34744128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0-#ppt_w/2"/>
                                          </p:val>
                                        </p:tav>
                                        <p:tav tm="100000">
                                          <p:val>
                                            <p:strVal val="#ppt_x"/>
                                          </p:val>
                                        </p:tav>
                                      </p:tavLst>
                                    </p:anim>
                                    <p:anim calcmode="lin" valueType="num">
                                      <p:cBhvr additive="base">
                                        <p:cTn id="17"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A51B1-380C-0D11-146F-0077B93273D4}"/>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F1A8C77D-6E8A-2AEB-804E-8DA084805029}"/>
              </a:ext>
            </a:extLst>
          </p:cNvPr>
          <p:cNvSpPr txBox="1"/>
          <p:nvPr/>
        </p:nvSpPr>
        <p:spPr>
          <a:xfrm>
            <a:off x="520292" y="647242"/>
            <a:ext cx="7454665" cy="707886"/>
          </a:xfrm>
          <a:prstGeom prst="rect">
            <a:avLst/>
          </a:prstGeom>
          <a:noFill/>
        </p:spPr>
        <p:txBody>
          <a:bodyPr wrap="square" rtlCol="0">
            <a:spAutoFit/>
          </a:bodyPr>
          <a:lstStyle/>
          <a:p>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Hvordan giver man tilsagn?</a:t>
            </a:r>
          </a:p>
        </p:txBody>
      </p:sp>
      <p:sp>
        <p:nvSpPr>
          <p:cNvPr id="4" name="Tekstfelt 3">
            <a:extLst>
              <a:ext uri="{FF2B5EF4-FFF2-40B4-BE49-F238E27FC236}">
                <a16:creationId xmlns:a16="http://schemas.microsoft.com/office/drawing/2014/main" id="{3F324800-39F4-31C3-CFF7-8CCD411BA82A}"/>
              </a:ext>
            </a:extLst>
          </p:cNvPr>
          <p:cNvSpPr txBox="1"/>
          <p:nvPr/>
        </p:nvSpPr>
        <p:spPr>
          <a:xfrm>
            <a:off x="520292" y="1631090"/>
            <a:ext cx="7092619" cy="3416320"/>
          </a:xfrm>
          <a:prstGeom prst="rect">
            <a:avLst/>
          </a:prstGeom>
          <a:noFill/>
        </p:spPr>
        <p:txBody>
          <a:bodyPr wrap="square" rtlCol="0">
            <a:spAutoFit/>
          </a:bodyPr>
          <a:lstStyle/>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Tilsagn om gaver, gavebreve og lån til byggeprojektet gives sammen med tilsagn om gaver til kirkens driftsbudget som svar på en mail, der snart rundsendes.</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endParaRPr lang="da-DK" sz="2400" b="1" dirty="0">
              <a:latin typeface="Open Sans Semibold" panose="020B0606030504020204" pitchFamily="34" charset="0"/>
              <a:ea typeface="Open Sans Semibold" panose="020B0606030504020204" pitchFamily="34" charset="0"/>
              <a:cs typeface="Open Sans Semibold" panose="020B0606030504020204" pitchFamily="34" charset="0"/>
            </a:endParaRPr>
          </a:p>
          <a:p>
            <a:pPr marL="342900" indent="-342900">
              <a:buFontTx/>
              <a:buChar char="-"/>
            </a:pP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Tekniske spørgsmål er du</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altid velkommen til at stille</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til Peter Bo Christensen på</a:t>
            </a:r>
            <a:b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da-DK" sz="2400" b="1" dirty="0">
                <a:latin typeface="Open Sans Semibold" panose="020B0606030504020204" pitchFamily="34" charset="0"/>
                <a:ea typeface="Open Sans Semibold" panose="020B0606030504020204" pitchFamily="34" charset="0"/>
                <a:cs typeface="Open Sans Semibold" panose="020B0606030504020204" pitchFamily="34" charset="0"/>
              </a:rPr>
              <a:t>tlf. 2279 4029</a:t>
            </a:r>
          </a:p>
        </p:txBody>
      </p:sp>
      <p:pic>
        <p:nvPicPr>
          <p:cNvPr id="6" name="Billede 5">
            <a:extLst>
              <a:ext uri="{FF2B5EF4-FFF2-40B4-BE49-F238E27FC236}">
                <a16:creationId xmlns:a16="http://schemas.microsoft.com/office/drawing/2014/main" id="{80A5DB1E-CE07-7C6D-8190-969010561712}"/>
              </a:ext>
            </a:extLst>
          </p:cNvPr>
          <p:cNvPicPr>
            <a:picLocks noChangeAspect="1"/>
          </p:cNvPicPr>
          <p:nvPr/>
        </p:nvPicPr>
        <p:blipFill>
          <a:blip r:embed="rId3"/>
          <a:srcRect/>
          <a:stretch/>
        </p:blipFill>
        <p:spPr>
          <a:xfrm>
            <a:off x="10310404" y="311848"/>
            <a:ext cx="1540023" cy="968348"/>
          </a:xfrm>
          <a:prstGeom prst="rect">
            <a:avLst/>
          </a:prstGeom>
        </p:spPr>
      </p:pic>
      <p:pic>
        <p:nvPicPr>
          <p:cNvPr id="8" name="Billede 7">
            <a:extLst>
              <a:ext uri="{FF2B5EF4-FFF2-40B4-BE49-F238E27FC236}">
                <a16:creationId xmlns:a16="http://schemas.microsoft.com/office/drawing/2014/main" id="{8EF60911-CCE3-91FE-E19E-035B92929F8E}"/>
              </a:ext>
            </a:extLst>
          </p:cNvPr>
          <p:cNvPicPr>
            <a:picLocks noChangeAspect="1"/>
          </p:cNvPicPr>
          <p:nvPr/>
        </p:nvPicPr>
        <p:blipFill>
          <a:blip r:embed="rId4"/>
          <a:srcRect/>
          <a:stretch/>
        </p:blipFill>
        <p:spPr>
          <a:xfrm>
            <a:off x="4024779" y="-1065517"/>
            <a:ext cx="8557933" cy="8557933"/>
          </a:xfrm>
          <a:prstGeom prst="rect">
            <a:avLst/>
          </a:prstGeom>
        </p:spPr>
      </p:pic>
      <p:pic>
        <p:nvPicPr>
          <p:cNvPr id="5" name="Billede 4">
            <a:extLst>
              <a:ext uri="{FF2B5EF4-FFF2-40B4-BE49-F238E27FC236}">
                <a16:creationId xmlns:a16="http://schemas.microsoft.com/office/drawing/2014/main" id="{65714426-638C-AD38-A10A-175358F6B077}"/>
              </a:ext>
            </a:extLst>
          </p:cNvPr>
          <p:cNvPicPr>
            <a:picLocks noChangeAspect="1"/>
          </p:cNvPicPr>
          <p:nvPr/>
        </p:nvPicPr>
        <p:blipFill>
          <a:blip r:embed="rId5"/>
          <a:stretch>
            <a:fillRect/>
          </a:stretch>
        </p:blipFill>
        <p:spPr>
          <a:xfrm>
            <a:off x="5170030" y="3472766"/>
            <a:ext cx="1718229" cy="19020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83572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10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4">
                                            <p:txEl>
                                              <p:pRg st="0" end="0"/>
                                            </p:txEl>
                                          </p:spTgt>
                                        </p:tgtEl>
                                        <p:attrNameLst>
                                          <p:attrName>ppt_y</p:attrName>
                                        </p:attrNameLst>
                                      </p:cBhvr>
                                      <p:tavLst>
                                        <p:tav tm="0">
                                          <p:val>
                                            <p:strVal val="#ppt_y"/>
                                          </p:val>
                                        </p:tav>
                                        <p:tav tm="100000">
                                          <p:val>
                                            <p:strVal val="#ppt_y"/>
                                          </p:val>
                                        </p:tav>
                                      </p:tavLst>
                                    </p:anim>
                                  </p:childTnLst>
                                </p:cTn>
                              </p:par>
                              <p:par>
                                <p:cTn id="15" presetID="5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Scale>
                                      <p:cBhvr>
                                        <p:cTn id="17" dur="1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500" decel="50000" fill="hold">
                                          <p:stCondLst>
                                            <p:cond delay="0"/>
                                          </p:stCondLst>
                                        </p:cTn>
                                        <p:tgtEl>
                                          <p:spTgt spid="8"/>
                                        </p:tgtEl>
                                        <p:attrNameLst>
                                          <p:attrName>ppt_x</p:attrName>
                                          <p:attrName>ppt_y</p:attrName>
                                        </p:attrNameLst>
                                      </p:cBhvr>
                                    </p:animMotion>
                                    <p:animEffect transition="in" filter="fade">
                                      <p:cBhvr>
                                        <p:cTn id="19" dur="1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additive="base">
                                        <p:cTn id="24" dur="10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25" dur="1000" fill="hold"/>
                                        <p:tgtEl>
                                          <p:spTgt spid="4">
                                            <p:txEl>
                                              <p:pRg st="1" end="1"/>
                                            </p:txEl>
                                          </p:spTgt>
                                        </p:tgtEl>
                                        <p:attrNameLst>
                                          <p:attrName>ppt_y</p:attrName>
                                        </p:attrNameLst>
                                      </p:cBhvr>
                                      <p:tavLst>
                                        <p:tav tm="0">
                                          <p:val>
                                            <p:strVal val="#ppt_y"/>
                                          </p:val>
                                        </p:tav>
                                        <p:tav tm="100000">
                                          <p:val>
                                            <p:strVal val="#ppt_y"/>
                                          </p:val>
                                        </p:tav>
                                      </p:tavLst>
                                    </p:anim>
                                  </p:childTnLst>
                                </p:cTn>
                              </p:par>
                              <p:par>
                                <p:cTn id="26" presetID="23" presetClass="entr" presetSubtype="16"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4" grpId="0" uiExpand="1"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6C140-BC79-F7CB-C95A-5884767E52B3}"/>
            </a:ext>
          </a:extLst>
        </p:cNvPr>
        <p:cNvGrpSpPr/>
        <p:nvPr/>
      </p:nvGrpSpPr>
      <p:grpSpPr>
        <a:xfrm>
          <a:off x="0" y="0"/>
          <a:ext cx="0" cy="0"/>
          <a:chOff x="0" y="0"/>
          <a:chExt cx="0" cy="0"/>
        </a:xfrm>
      </p:grpSpPr>
      <p:pic>
        <p:nvPicPr>
          <p:cNvPr id="2" name="Billede 1">
            <a:extLst>
              <a:ext uri="{FF2B5EF4-FFF2-40B4-BE49-F238E27FC236}">
                <a16:creationId xmlns:a16="http://schemas.microsoft.com/office/drawing/2014/main" id="{F1E4531B-B894-18FF-7E33-20E1F09CDA8A}"/>
              </a:ext>
            </a:extLst>
          </p:cNvPr>
          <p:cNvPicPr>
            <a:picLocks noChangeAspect="1"/>
          </p:cNvPicPr>
          <p:nvPr/>
        </p:nvPicPr>
        <p:blipFill>
          <a:blip r:embed="rId3"/>
          <a:srcRect/>
          <a:stretch/>
        </p:blipFill>
        <p:spPr>
          <a:xfrm>
            <a:off x="3399622" y="1108758"/>
            <a:ext cx="5392756" cy="3390900"/>
          </a:xfrm>
          <a:prstGeom prst="rect">
            <a:avLst/>
          </a:prstGeom>
        </p:spPr>
      </p:pic>
      <p:sp>
        <p:nvSpPr>
          <p:cNvPr id="3" name="Tekstfelt 2">
            <a:extLst>
              <a:ext uri="{FF2B5EF4-FFF2-40B4-BE49-F238E27FC236}">
                <a16:creationId xmlns:a16="http://schemas.microsoft.com/office/drawing/2014/main" id="{47A9EDD3-F797-9EE3-4E88-243CF96FAD78}"/>
              </a:ext>
            </a:extLst>
          </p:cNvPr>
          <p:cNvSpPr txBox="1"/>
          <p:nvPr/>
        </p:nvSpPr>
        <p:spPr>
          <a:xfrm>
            <a:off x="2368667" y="4802554"/>
            <a:ext cx="7454665" cy="707886"/>
          </a:xfrm>
          <a:prstGeom prst="rect">
            <a:avLst/>
          </a:prstGeom>
          <a:noFill/>
        </p:spPr>
        <p:txBody>
          <a:bodyPr wrap="square" rtlCol="0">
            <a:spAutoFit/>
          </a:bodyPr>
          <a:lstStyle/>
          <a:p>
            <a:pPr algn="ctr"/>
            <a:r>
              <a:rPr lang="da-DK" sz="4000" b="1" dirty="0" err="1">
                <a:latin typeface="Open Sans Extrabold" panose="020B0606030504020204" pitchFamily="34" charset="0"/>
                <a:ea typeface="Open Sans Extrabold" panose="020B0606030504020204" pitchFamily="34" charset="0"/>
                <a:cs typeface="Open Sans Extrabold" panose="020B0606030504020204" pitchFamily="34" charset="0"/>
              </a:rPr>
              <a:t>herningbykirke.dk</a:t>
            </a:r>
            <a:r>
              <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rPr>
              <a:t>/</a:t>
            </a:r>
            <a:r>
              <a:rPr lang="da-DK" sz="4000" b="1" dirty="0" err="1">
                <a:latin typeface="Open Sans Extrabold" panose="020B0606030504020204" pitchFamily="34" charset="0"/>
                <a:ea typeface="Open Sans Extrabold" panose="020B0606030504020204" pitchFamily="34" charset="0"/>
                <a:cs typeface="Open Sans Extrabold" panose="020B0606030504020204" pitchFamily="34" charset="0"/>
              </a:rPr>
              <a:t>nykirke</a:t>
            </a:r>
            <a:endParaRPr lang="da-DK" sz="4000" b="1" dirty="0">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14811868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Effect transition="in" filter="fad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1661</TotalTime>
  <Words>1902</Words>
  <Application>Microsoft Macintosh PowerPoint</Application>
  <PresentationFormat>Widescreen</PresentationFormat>
  <Paragraphs>148</Paragraphs>
  <Slides>13</Slides>
  <Notes>13</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13</vt:i4>
      </vt:variant>
    </vt:vector>
  </HeadingPairs>
  <TitlesOfParts>
    <vt:vector size="19" baseType="lpstr">
      <vt:lpstr>Aptos</vt:lpstr>
      <vt:lpstr>Aptos Display</vt:lpstr>
      <vt:lpstr>Arial</vt:lpstr>
      <vt:lpstr>Open Sans Extrabold</vt:lpstr>
      <vt:lpstr>Open Sans Semibold</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Freehand v/ Dan Møller</dc:creator>
  <cp:lastModifiedBy>Freehand v/ Dan Møller</cp:lastModifiedBy>
  <cp:revision>47</cp:revision>
  <dcterms:created xsi:type="dcterms:W3CDTF">2026-03-09T08:26:07Z</dcterms:created>
  <dcterms:modified xsi:type="dcterms:W3CDTF">2026-08-30T19:55:47Z</dcterms:modified>
</cp:coreProperties>
</file>